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80" r:id="rId2"/>
    <p:sldId id="305" r:id="rId3"/>
    <p:sldId id="282" r:id="rId4"/>
    <p:sldId id="306" r:id="rId5"/>
    <p:sldId id="284" r:id="rId6"/>
    <p:sldId id="307" r:id="rId7"/>
    <p:sldId id="310" r:id="rId8"/>
    <p:sldId id="309" r:id="rId9"/>
    <p:sldId id="311" r:id="rId10"/>
    <p:sldId id="312" r:id="rId11"/>
    <p:sldId id="313" r:id="rId12"/>
    <p:sldId id="294" r:id="rId13"/>
    <p:sldId id="314" r:id="rId14"/>
    <p:sldId id="315" r:id="rId15"/>
    <p:sldId id="291" r:id="rId16"/>
    <p:sldId id="301" r:id="rId17"/>
    <p:sldId id="302" r:id="rId18"/>
    <p:sldId id="303" r:id="rId19"/>
    <p:sldId id="304" r:id="rId20"/>
    <p:sldId id="279" r:id="rId21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23"/>
      <p:bold r:id="rId24"/>
      <p:italic r:id="rId25"/>
      <p:boldItalic r:id="rId26"/>
    </p:embeddedFont>
    <p:embeddedFont>
      <p:font typeface="Open Sans" panose="020B0606030504020204" pitchFamily="34" charset="0"/>
      <p:regular r:id="rId27"/>
      <p:bold r:id="rId28"/>
      <p:italic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1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0E4"/>
    <a:srgbClr val="0F6680"/>
    <a:srgbClr val="46555A"/>
    <a:srgbClr val="E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8"/>
    <p:restoredTop sz="94694"/>
  </p:normalViewPr>
  <p:slideViewPr>
    <p:cSldViewPr snapToGrid="0">
      <p:cViewPr varScale="1">
        <p:scale>
          <a:sx n="143" d="100"/>
          <a:sy n="143" d="100"/>
        </p:scale>
        <p:origin x="1112" y="488"/>
      </p:cViewPr>
      <p:guideLst>
        <p:guide orient="horz" pos="1620"/>
        <p:guide pos="21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9cc2ee5d2a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9cc2ee5d2a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>
          <a:extLst>
            <a:ext uri="{FF2B5EF4-FFF2-40B4-BE49-F238E27FC236}">
              <a16:creationId xmlns:a16="http://schemas.microsoft.com/office/drawing/2014/main" id="{3EFCB759-5CD1-429B-CEC4-79ACD98BD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9cc2ee5d2a_0_62:notes">
            <a:extLst>
              <a:ext uri="{FF2B5EF4-FFF2-40B4-BE49-F238E27FC236}">
                <a16:creationId xmlns:a16="http://schemas.microsoft.com/office/drawing/2014/main" id="{902AD452-FB0A-CBE6-C145-718DF5D6A2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9cc2ee5d2a_0_62:notes">
            <a:extLst>
              <a:ext uri="{FF2B5EF4-FFF2-40B4-BE49-F238E27FC236}">
                <a16:creationId xmlns:a16="http://schemas.microsoft.com/office/drawing/2014/main" id="{3C273A45-5505-4D82-F397-E23675F11B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1221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>
          <a:extLst>
            <a:ext uri="{FF2B5EF4-FFF2-40B4-BE49-F238E27FC236}">
              <a16:creationId xmlns:a16="http://schemas.microsoft.com/office/drawing/2014/main" id="{463C2384-E51B-6C22-E099-8E5E0DBF2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9cc2ee5d2a_0_62:notes">
            <a:extLst>
              <a:ext uri="{FF2B5EF4-FFF2-40B4-BE49-F238E27FC236}">
                <a16:creationId xmlns:a16="http://schemas.microsoft.com/office/drawing/2014/main" id="{57CA2675-A1DA-63C3-3BFA-2ED7304D9C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9cc2ee5d2a_0_62:notes">
            <a:extLst>
              <a:ext uri="{FF2B5EF4-FFF2-40B4-BE49-F238E27FC236}">
                <a16:creationId xmlns:a16="http://schemas.microsoft.com/office/drawing/2014/main" id="{52553EBC-DD43-DCA6-8772-F159C9C3F1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4689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9cc2ee5d2a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9cc2ee5d2a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f55529c9c0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f55529c9c0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f55529c9c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f55529c9c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Nature-based solutions includes rain gardens to absorb water from runoff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9809e3f15e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9809e3f15e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9cc2ee5d2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9cc2ee5d2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>
          <a:extLst>
            <a:ext uri="{FF2B5EF4-FFF2-40B4-BE49-F238E27FC236}">
              <a16:creationId xmlns:a16="http://schemas.microsoft.com/office/drawing/2014/main" id="{9D0E0A6F-BD51-576A-6750-47B10417F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809e3f15e_0_87:notes">
            <a:extLst>
              <a:ext uri="{FF2B5EF4-FFF2-40B4-BE49-F238E27FC236}">
                <a16:creationId xmlns:a16="http://schemas.microsoft.com/office/drawing/2014/main" id="{6E9096DE-B650-50B6-E28B-15ED942F61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809e3f15e_0_87:notes">
            <a:extLst>
              <a:ext uri="{FF2B5EF4-FFF2-40B4-BE49-F238E27FC236}">
                <a16:creationId xmlns:a16="http://schemas.microsoft.com/office/drawing/2014/main" id="{94340ECE-587F-17ED-D402-17633C14D9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7322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9809e3f15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9809e3f15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>
          <a:extLst>
            <a:ext uri="{FF2B5EF4-FFF2-40B4-BE49-F238E27FC236}">
              <a16:creationId xmlns:a16="http://schemas.microsoft.com/office/drawing/2014/main" id="{C9DDAC72-4484-0DD3-95B0-0B74E7FE2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f55529c9c0_0_84:notes">
            <a:extLst>
              <a:ext uri="{FF2B5EF4-FFF2-40B4-BE49-F238E27FC236}">
                <a16:creationId xmlns:a16="http://schemas.microsoft.com/office/drawing/2014/main" id="{A759EF8C-73AC-C678-DC00-6123AA7326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f55529c9c0_0_84:notes">
            <a:extLst>
              <a:ext uri="{FF2B5EF4-FFF2-40B4-BE49-F238E27FC236}">
                <a16:creationId xmlns:a16="http://schemas.microsoft.com/office/drawing/2014/main" id="{BE9A50EB-8291-CF12-FF84-6DAFF05825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4063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70874aece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70874aece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8FB3779F-213C-6393-ED58-1D4BA4050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3aaf97a34_0_0:notes">
            <a:extLst>
              <a:ext uri="{FF2B5EF4-FFF2-40B4-BE49-F238E27FC236}">
                <a16:creationId xmlns:a16="http://schemas.microsoft.com/office/drawing/2014/main" id="{5FD4D5DA-DBF1-D44A-95C7-8A928A5C7F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3aaf97a34_0_0:notes">
            <a:extLst>
              <a:ext uri="{FF2B5EF4-FFF2-40B4-BE49-F238E27FC236}">
                <a16:creationId xmlns:a16="http://schemas.microsoft.com/office/drawing/2014/main" id="{034A042F-EBE0-885D-3D04-B49D02179E1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3986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78364CF7-4379-3758-9C82-974161857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9cc2ee5d2a_0_67:notes">
            <a:extLst>
              <a:ext uri="{FF2B5EF4-FFF2-40B4-BE49-F238E27FC236}">
                <a16:creationId xmlns:a16="http://schemas.microsoft.com/office/drawing/2014/main" id="{E046EFEC-F76A-FDF4-42C1-7072292054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9cc2ee5d2a_0_67:notes">
            <a:extLst>
              <a:ext uri="{FF2B5EF4-FFF2-40B4-BE49-F238E27FC236}">
                <a16:creationId xmlns:a16="http://schemas.microsoft.com/office/drawing/2014/main" id="{97675E7B-9BF5-FEB0-C135-1EE00C219B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8476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>
          <a:extLst>
            <a:ext uri="{FF2B5EF4-FFF2-40B4-BE49-F238E27FC236}">
              <a16:creationId xmlns:a16="http://schemas.microsoft.com/office/drawing/2014/main" id="{6BCAE2E2-7747-7E8C-764F-D59DF0CBE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9cc2ee5d2a_0_51:notes">
            <a:extLst>
              <a:ext uri="{FF2B5EF4-FFF2-40B4-BE49-F238E27FC236}">
                <a16:creationId xmlns:a16="http://schemas.microsoft.com/office/drawing/2014/main" id="{B1C7F0FC-31B7-0687-B097-C437D46668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9cc2ee5d2a_0_51:notes">
            <a:extLst>
              <a:ext uri="{FF2B5EF4-FFF2-40B4-BE49-F238E27FC236}">
                <a16:creationId xmlns:a16="http://schemas.microsoft.com/office/drawing/2014/main" id="{2D351ABE-1745-FC84-10D2-8392D7BB17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634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>
          <a:extLst>
            <a:ext uri="{FF2B5EF4-FFF2-40B4-BE49-F238E27FC236}">
              <a16:creationId xmlns:a16="http://schemas.microsoft.com/office/drawing/2014/main" id="{9ACEBB1E-F110-B568-DE3B-4C6FF8D10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fc3c4dc7f3_0_0:notes">
            <a:extLst>
              <a:ext uri="{FF2B5EF4-FFF2-40B4-BE49-F238E27FC236}">
                <a16:creationId xmlns:a16="http://schemas.microsoft.com/office/drawing/2014/main" id="{B2AAF915-3CBC-149C-5EE4-E60612B6E3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fc3c4dc7f3_0_0:notes">
            <a:extLst>
              <a:ext uri="{FF2B5EF4-FFF2-40B4-BE49-F238E27FC236}">
                <a16:creationId xmlns:a16="http://schemas.microsoft.com/office/drawing/2014/main" id="{DEC132E8-E6DD-E2C4-AE4C-3C9E128D65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5383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1C58D1-1F94-48BE-33B2-AC8426E18E1B}"/>
              </a:ext>
            </a:extLst>
          </p:cNvPr>
          <p:cNvSpPr/>
          <p:nvPr userDrawn="1"/>
        </p:nvSpPr>
        <p:spPr>
          <a:xfrm>
            <a:off x="0" y="4191940"/>
            <a:ext cx="9144000" cy="951560"/>
          </a:xfrm>
          <a:prstGeom prst="rect">
            <a:avLst/>
          </a:prstGeom>
          <a:solidFill>
            <a:srgbClr val="E6F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hasCustomPrompt="1"/>
          </p:nvPr>
        </p:nvSpPr>
        <p:spPr>
          <a:xfrm>
            <a:off x="1052595" y="1173737"/>
            <a:ext cx="7136700" cy="123710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br>
              <a:rPr lang="en-CA" dirty="0"/>
            </a:br>
            <a:br>
              <a:rPr lang="en-CA" dirty="0"/>
            </a:br>
            <a:br>
              <a:rPr lang="en-CA" dirty="0"/>
            </a:br>
            <a:br>
              <a:rPr lang="en-CA" dirty="0"/>
            </a:br>
            <a:br>
              <a:rPr lang="en-CA" dirty="0"/>
            </a:br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2137235" y="2830731"/>
            <a:ext cx="4870500" cy="6550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lang="en-CA" dirty="0"/>
          </a:p>
        </p:txBody>
      </p:sp>
      <p:pic>
        <p:nvPicPr>
          <p:cNvPr id="3" name="Picture 2" descr="A close up of a text&#10;&#10;AI-generated content may be incorrect.">
            <a:extLst>
              <a:ext uri="{FF2B5EF4-FFF2-40B4-BE49-F238E27FC236}">
                <a16:creationId xmlns:a16="http://schemas.microsoft.com/office/drawing/2014/main" id="{3CAA2CAE-4559-7B26-87B3-3D6F3CA05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595" y="4191940"/>
            <a:ext cx="7136700" cy="951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5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311700" y="1266325"/>
            <a:ext cx="7200000" cy="33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+mn-lt"/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" name="Google Shape;26;p4">
            <a:extLst>
              <a:ext uri="{FF2B5EF4-FFF2-40B4-BE49-F238E27FC236}">
                <a16:creationId xmlns:a16="http://schemas.microsoft.com/office/drawing/2014/main" id="{377C31F9-C14D-F5CD-22A0-9F64E20B5899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>
                <a:latin typeface="+mn-lt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4" name="Google Shape;26;p4">
            <a:extLst>
              <a:ext uri="{FF2B5EF4-FFF2-40B4-BE49-F238E27FC236}">
                <a16:creationId xmlns:a16="http://schemas.microsoft.com/office/drawing/2014/main" id="{97EF1940-B288-8A0F-1D31-1C83F4A8B58C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tx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4404" y="526350"/>
            <a:ext cx="32400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3200" b="0" i="1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bg2"/>
                </a:solidFill>
                <a:latin typeface="+mn-lt"/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+mn-lt"/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26;p4">
            <a:extLst>
              <a:ext uri="{FF2B5EF4-FFF2-40B4-BE49-F238E27FC236}">
                <a16:creationId xmlns:a16="http://schemas.microsoft.com/office/drawing/2014/main" id="{233B3A69-8363-261C-83B9-E27129CA9AEA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trop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699" y="1266325"/>
            <a:ext cx="72000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C1E27E-9319-26C7-9EA6-D89F3EF7D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72550"/>
            <a:ext cx="72000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 baseline="0">
          <a:solidFill>
            <a:srgbClr val="0F668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25000"/>
        </a:lnSpc>
        <a:spcBef>
          <a:spcPts val="240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bg2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d.bc.ca/docs/default-source/es-watersheds-pdf/regional-watershed-maps/watersheds-of-greater-victoria-map-2015.pdf?sfvrsn=a3c954ca_2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cwaterlegacy.ca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https://watershedsecurity.ca/" TargetMode="External"/><Relationship Id="rId7" Type="http://schemas.openxmlformats.org/officeDocument/2006/relationships/hyperlink" Target="https://watershedsforum.ca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hyperlink" Target="https://www.codebluebc.ca/" TargetMode="Externa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aa.gov/jetstream/max-what-cycl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ctrTitle"/>
          </p:nvPr>
        </p:nvSpPr>
        <p:spPr>
          <a:xfrm>
            <a:off x="1004150" y="1281953"/>
            <a:ext cx="7136700" cy="17208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dirty="0"/>
              <a:t>Introduction to </a:t>
            </a:r>
            <a:br>
              <a:rPr lang="en" sz="4500" dirty="0"/>
            </a:br>
            <a:r>
              <a:rPr lang="en" sz="4500" dirty="0"/>
              <a:t>Water Systems</a:t>
            </a:r>
            <a:endParaRPr sz="4500" dirty="0"/>
          </a:p>
        </p:txBody>
      </p:sp>
      <p:sp>
        <p:nvSpPr>
          <p:cNvPr id="4" name="Google Shape;67;p13">
            <a:extLst>
              <a:ext uri="{FF2B5EF4-FFF2-40B4-BE49-F238E27FC236}">
                <a16:creationId xmlns:a16="http://schemas.microsoft.com/office/drawing/2014/main" id="{1E1729F0-F07E-AB9F-C549-346D72A2E1B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137225" y="3002439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tx1"/>
                </a:solidFill>
                <a:latin typeface="Georgia" panose="02040502050405020303" pitchFamily="18" charset="0"/>
              </a:rPr>
              <a:t>BC Urban Streams &amp; Watersheds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ENVIRONMENTAL SCIENCE 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4C08216D-AA89-C69A-D071-ECCBE5477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>
            <a:extLst>
              <a:ext uri="{FF2B5EF4-FFF2-40B4-BE49-F238E27FC236}">
                <a16:creationId xmlns:a16="http://schemas.microsoft.com/office/drawing/2014/main" id="{395AF761-3946-890A-852F-D32CA7AC2B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/>
              <a:t>Components of Watersheds</a:t>
            </a:r>
          </a:p>
        </p:txBody>
      </p:sp>
      <p:sp>
        <p:nvSpPr>
          <p:cNvPr id="145" name="Google Shape;145;p23">
            <a:extLst>
              <a:ext uri="{FF2B5EF4-FFF2-40B4-BE49-F238E27FC236}">
                <a16:creationId xmlns:a16="http://schemas.microsoft.com/office/drawing/2014/main" id="{7C120583-A84A-8577-74D9-32C09DEB17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150" y="1389063"/>
            <a:ext cx="2879725" cy="3179762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upland areas such as forests and meadows</a:t>
            </a:r>
          </a:p>
          <a:p>
            <a:pPr lvl="0"/>
            <a:r>
              <a:rPr lang="en-CA" dirty="0"/>
              <a:t>streams and rivers</a:t>
            </a:r>
          </a:p>
          <a:p>
            <a:pPr lvl="0"/>
            <a:r>
              <a:rPr lang="en-CA" dirty="0"/>
              <a:t>lakes</a:t>
            </a:r>
          </a:p>
          <a:p>
            <a:pPr lvl="0"/>
            <a:r>
              <a:rPr lang="en-CA" dirty="0"/>
              <a:t>wetlands</a:t>
            </a:r>
          </a:p>
          <a:p>
            <a:pPr lvl="0"/>
            <a:r>
              <a:rPr lang="en-CA" dirty="0"/>
              <a:t>marine </a:t>
            </a:r>
            <a:r>
              <a:rPr lang="en-CA" dirty="0" err="1"/>
              <a:t>harbours</a:t>
            </a:r>
            <a:r>
              <a:rPr lang="en-CA" dirty="0"/>
              <a:t> and shorelines</a:t>
            </a:r>
          </a:p>
          <a:p>
            <a:pPr lvl="0"/>
            <a:r>
              <a:rPr lang="en-CA" dirty="0"/>
              <a:t>riparian zones, areas of saturated soils and water-loving vegetation that surround water bodies</a:t>
            </a:r>
          </a:p>
        </p:txBody>
      </p:sp>
      <p:pic>
        <p:nvPicPr>
          <p:cNvPr id="8" name="Picture 7" descr="A diagram of a river flowing through a river&#10;&#10;AI-generated content may be incorrect.">
            <a:extLst>
              <a:ext uri="{FF2B5EF4-FFF2-40B4-BE49-F238E27FC236}">
                <a16:creationId xmlns:a16="http://schemas.microsoft.com/office/drawing/2014/main" id="{E4F34997-B448-2708-D5EB-05ECF48D3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726" y="57414"/>
            <a:ext cx="5590647" cy="494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22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>
          <a:extLst>
            <a:ext uri="{FF2B5EF4-FFF2-40B4-BE49-F238E27FC236}">
              <a16:creationId xmlns:a16="http://schemas.microsoft.com/office/drawing/2014/main" id="{D5C82450-2E6D-6D3D-D708-4AD17C44E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>
            <a:extLst>
              <a:ext uri="{FF2B5EF4-FFF2-40B4-BE49-F238E27FC236}">
                <a16:creationId xmlns:a16="http://schemas.microsoft.com/office/drawing/2014/main" id="{61492437-17A8-D081-8810-72318026170E}"/>
              </a:ext>
            </a:extLst>
          </p:cNvPr>
          <p:cNvSpPr txBox="1"/>
          <p:nvPr/>
        </p:nvSpPr>
        <p:spPr>
          <a:xfrm>
            <a:off x="667374" y="4433781"/>
            <a:ext cx="3511472" cy="606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( Map Source: Capital Regional District’s </a:t>
            </a:r>
            <a:r>
              <a:rPr lang="en" sz="800" i="1" dirty="0">
                <a:latin typeface="+mn-lt"/>
                <a:ea typeface="Open Sans"/>
                <a:cs typeface="Open Sans"/>
                <a:sym typeface="Open Sans"/>
              </a:rPr>
              <a:t>Discover Your Watershed</a:t>
            </a:r>
            <a:endParaRPr sz="800" i="1" dirty="0">
              <a:latin typeface="+mn-lt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 dirty="0">
                <a:solidFill>
                  <a:schemeClr val="hlink"/>
                </a:solidFill>
                <a:latin typeface="+mn-lt"/>
                <a:ea typeface="Open Sans"/>
                <a:cs typeface="Open Sans"/>
                <a:sym typeface="Open Sans"/>
                <a:hlinkClick r:id="rId3"/>
              </a:rPr>
              <a:t>https://www.crd.bc.ca/docs/default-source/es-watersheds-pdf/regional-watershed-maps/watersheds-of-greater-victoria-map-2015.pdf</a:t>
            </a: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 )</a:t>
            </a:r>
            <a:endParaRPr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D1D614-E0FF-D071-235F-F7B858C13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Watershed Are You In?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F00B3E-7FE1-CB1F-40EC-6CD157118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389600"/>
            <a:ext cx="3240969" cy="2730844"/>
          </a:xfrm>
        </p:spPr>
        <p:txBody>
          <a:bodyPr/>
          <a:lstStyle/>
          <a:p>
            <a:r>
              <a:rPr lang="en-US" dirty="0"/>
              <a:t>Many cities and regions have had their watersheds mapped, with the maps available to the public. </a:t>
            </a:r>
          </a:p>
        </p:txBody>
      </p:sp>
      <p:pic>
        <p:nvPicPr>
          <p:cNvPr id="5" name="Picture 4" descr="A map of the united states&#10;&#10;AI-generated content may be incorrect.">
            <a:extLst>
              <a:ext uri="{FF2B5EF4-FFF2-40B4-BE49-F238E27FC236}">
                <a16:creationId xmlns:a16="http://schemas.microsoft.com/office/drawing/2014/main" id="{FDD4AE7C-D780-50B1-A1D6-E788C9233B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846" y="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38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>
            <a:spLocks noGrp="1"/>
          </p:cNvSpPr>
          <p:nvPr>
            <p:ph type="title"/>
          </p:nvPr>
        </p:nvSpPr>
        <p:spPr/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Functions of Watersheds</a:t>
            </a:r>
          </a:p>
        </p:txBody>
      </p:sp>
      <p:sp>
        <p:nvSpPr>
          <p:cNvPr id="174" name="Google Shape;174;p27"/>
          <p:cNvSpPr txBox="1">
            <a:spLocks noGrp="1"/>
          </p:cNvSpPr>
          <p:nvPr>
            <p:ph type="body" idx="1"/>
          </p:nvPr>
        </p:nvSpPr>
        <p:spPr/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sz="1200" dirty="0"/>
              <a:t>Rivers and streams, sometimes called the “arteries of the land,” nourish and connect ecosystems throughout the watershed.</a:t>
            </a:r>
          </a:p>
          <a:p>
            <a:pPr lvl="0"/>
            <a:endParaRPr lang="en-CA" sz="1200" dirty="0"/>
          </a:p>
          <a:p>
            <a:pPr lvl="0"/>
            <a:r>
              <a:rPr lang="en-CA" sz="1200" dirty="0"/>
              <a:t>Wetlands and lakes help to store and filter water, and provide habitat for fish and wildlife.</a:t>
            </a:r>
          </a:p>
          <a:p>
            <a:pPr lvl="0"/>
            <a:endParaRPr lang="en-CA" sz="1200" dirty="0"/>
          </a:p>
          <a:p>
            <a:pPr lvl="0"/>
            <a:r>
              <a:rPr lang="en-CA" sz="1200" dirty="0"/>
              <a:t>Upland forests and meadows provide wildlife habitat, nutrients for aquatic ecosystems, and encourage infiltration of rainwater into the ground.</a:t>
            </a:r>
          </a:p>
        </p:txBody>
      </p:sp>
      <p:pic>
        <p:nvPicPr>
          <p:cNvPr id="6" name="Google Shape;160;p25" title="Douglas Creek bridge.jpeg">
            <a:extLst>
              <a:ext uri="{FF2B5EF4-FFF2-40B4-BE49-F238E27FC236}">
                <a16:creationId xmlns:a16="http://schemas.microsoft.com/office/drawing/2014/main" id="{1392B13D-AA46-7965-14FC-DD95D53A7F2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l="24933"/>
          <a:stretch/>
        </p:blipFill>
        <p:spPr>
          <a:xfrm>
            <a:off x="3998877" y="4088"/>
            <a:ext cx="5145123" cy="5139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>
          <a:extLst>
            <a:ext uri="{FF2B5EF4-FFF2-40B4-BE49-F238E27FC236}">
              <a16:creationId xmlns:a16="http://schemas.microsoft.com/office/drawing/2014/main" id="{3CD7E359-A050-1661-FE0B-282DE0415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>
            <a:extLst>
              <a:ext uri="{FF2B5EF4-FFF2-40B4-BE49-F238E27FC236}">
                <a16:creationId xmlns:a16="http://schemas.microsoft.com/office/drawing/2014/main" id="{B1DA944A-61B4-402C-59C6-12184062FB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Functions of Watersheds</a:t>
            </a:r>
          </a:p>
        </p:txBody>
      </p:sp>
      <p:sp>
        <p:nvSpPr>
          <p:cNvPr id="174" name="Google Shape;174;p27">
            <a:extLst>
              <a:ext uri="{FF2B5EF4-FFF2-40B4-BE49-F238E27FC236}">
                <a16:creationId xmlns:a16="http://schemas.microsoft.com/office/drawing/2014/main" id="{B182E1CD-A6C7-5402-B2CF-1714CE9AB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Watersheds supply us with clean water for drinking and irrigation, from sources such as reservoirs and groundwater.</a:t>
            </a:r>
          </a:p>
          <a:p>
            <a:pPr lvl="0"/>
            <a:endParaRPr lang="en-CA" dirty="0"/>
          </a:p>
          <a:p>
            <a:pPr lvl="0"/>
            <a:r>
              <a:rPr lang="en-CA" dirty="0"/>
              <a:t>Watersheds provide habitat for fish (including the Pacific salmon), birds, mammals, as well as insects and other invertebrates.</a:t>
            </a:r>
          </a:p>
        </p:txBody>
      </p:sp>
      <p:pic>
        <p:nvPicPr>
          <p:cNvPr id="3" name="Picture 2" descr="A couple of fish swimming in the water&#10;&#10;AI-generated content may be incorrect.">
            <a:extLst>
              <a:ext uri="{FF2B5EF4-FFF2-40B4-BE49-F238E27FC236}">
                <a16:creationId xmlns:a16="http://schemas.microsoft.com/office/drawing/2014/main" id="{D7666959-8F0D-8D61-17FB-C1638916C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89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>
          <a:extLst>
            <a:ext uri="{FF2B5EF4-FFF2-40B4-BE49-F238E27FC236}">
              <a16:creationId xmlns:a16="http://schemas.microsoft.com/office/drawing/2014/main" id="{2F15550E-6D56-15AC-50CE-9A3063C0F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>
            <a:extLst>
              <a:ext uri="{FF2B5EF4-FFF2-40B4-BE49-F238E27FC236}">
                <a16:creationId xmlns:a16="http://schemas.microsoft.com/office/drawing/2014/main" id="{0D4BE5C2-1CBF-C9C0-4C41-4108A45B8E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/>
              <a:t>Functions of Watersheds</a:t>
            </a:r>
            <a:endParaRPr lang="en-CA" dirty="0"/>
          </a:p>
        </p:txBody>
      </p:sp>
      <p:sp>
        <p:nvSpPr>
          <p:cNvPr id="174" name="Google Shape;174;p27">
            <a:extLst>
              <a:ext uri="{FF2B5EF4-FFF2-40B4-BE49-F238E27FC236}">
                <a16:creationId xmlns:a16="http://schemas.microsoft.com/office/drawing/2014/main" id="{95590724-F876-1A99-A2D4-45A8E8CFA8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CA"/>
              <a:t>The various components of watersheds provide people with opportunities for recreation, tourism, education and aesthetic appreciation.</a:t>
            </a:r>
            <a:endParaRPr lang="en-CA" dirty="0"/>
          </a:p>
        </p:txBody>
      </p:sp>
      <p:pic>
        <p:nvPicPr>
          <p:cNvPr id="2" name="Google Shape;188;p29">
            <a:extLst>
              <a:ext uri="{FF2B5EF4-FFF2-40B4-BE49-F238E27FC236}">
                <a16:creationId xmlns:a16="http://schemas.microsoft.com/office/drawing/2014/main" id="{B39C61FD-C9CD-F988-F1AA-AEC43719B3C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t="24978"/>
          <a:stretch/>
        </p:blipFill>
        <p:spPr>
          <a:xfrm>
            <a:off x="4003435" y="0"/>
            <a:ext cx="5140565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0851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river with trees and plants&#10;&#10;AI-generated content may be incorrect.">
            <a:extLst>
              <a:ext uri="{FF2B5EF4-FFF2-40B4-BE49-F238E27FC236}">
                <a16:creationId xmlns:a16="http://schemas.microsoft.com/office/drawing/2014/main" id="{84BE9F64-9675-6079-B00B-B8CCBAC2B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160"/>
          <a:stretch/>
        </p:blipFill>
        <p:spPr>
          <a:xfrm>
            <a:off x="182880" y="200927"/>
            <a:ext cx="8778240" cy="47416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8"/>
          <p:cNvSpPr txBox="1">
            <a:spLocks noGrp="1"/>
          </p:cNvSpPr>
          <p:nvPr>
            <p:ph type="title"/>
          </p:nvPr>
        </p:nvSpPr>
        <p:spPr/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/>
              <a:t>Water Challenges</a:t>
            </a:r>
          </a:p>
        </p:txBody>
      </p:sp>
      <p:sp>
        <p:nvSpPr>
          <p:cNvPr id="260" name="Google Shape;260;p38"/>
          <p:cNvSpPr txBox="1">
            <a:spLocks noGrp="1"/>
          </p:cNvSpPr>
          <p:nvPr>
            <p:ph type="body" idx="1"/>
          </p:nvPr>
        </p:nvSpPr>
        <p:spPr/>
        <p:txBody>
          <a:bodyPr spcFirstLastPara="1" wrap="square" lIns="91425" tIns="91425" rIns="91425" bIns="91425" anchor="t" anchorCtr="0">
            <a:noAutofit/>
          </a:bodyPr>
          <a:lstStyle/>
          <a:p>
            <a:pPr marL="152400" lvl="0" indent="0">
              <a:buNone/>
            </a:pPr>
            <a:r>
              <a:rPr lang="en-CA" dirty="0"/>
              <a:t>Increased intensity and frequency of:</a:t>
            </a:r>
          </a:p>
          <a:p>
            <a:r>
              <a:rPr lang="en-CA" dirty="0"/>
              <a:t>Droughts</a:t>
            </a:r>
          </a:p>
          <a:p>
            <a:r>
              <a:rPr lang="en-CA" dirty="0"/>
              <a:t>Floods</a:t>
            </a:r>
          </a:p>
          <a:p>
            <a:r>
              <a:rPr lang="en-CA" dirty="0"/>
              <a:t>Forest fires</a:t>
            </a:r>
          </a:p>
          <a:p>
            <a:r>
              <a:rPr lang="en-CA" dirty="0"/>
              <a:t>Impacts from activity on land </a:t>
            </a:r>
            <a:br>
              <a:rPr lang="en-CA" dirty="0"/>
            </a:br>
            <a:r>
              <a:rPr lang="en-CA" dirty="0"/>
              <a:t>(such as logging, mining, pollution, urbanization, and recreation)</a:t>
            </a:r>
          </a:p>
          <a:p>
            <a:pPr marL="152400" lvl="0" indent="0">
              <a:buNone/>
            </a:pPr>
            <a:endParaRPr lang="en-CA" dirty="0"/>
          </a:p>
          <a:p>
            <a:pPr marL="152400" lvl="0" indent="0">
              <a:buNone/>
            </a:pPr>
            <a:r>
              <a:rPr lang="en-CA" dirty="0"/>
              <a:t>Inconsistencies in water availability and quality protection across BC</a:t>
            </a:r>
          </a:p>
          <a:p>
            <a:r>
              <a:rPr lang="en-CA" dirty="0"/>
              <a:t>Boil water advisories (turbidity)</a:t>
            </a:r>
          </a:p>
        </p:txBody>
      </p:sp>
      <p:pic>
        <p:nvPicPr>
          <p:cNvPr id="5" name="Picture 4" descr="A blue and white sign with a red circle with a black and white text&#10;&#10;AI-generated content may be incorrect.">
            <a:extLst>
              <a:ext uri="{FF2B5EF4-FFF2-40B4-BE49-F238E27FC236}">
                <a16:creationId xmlns:a16="http://schemas.microsoft.com/office/drawing/2014/main" id="{854AB068-976B-C153-29B1-7599F8946E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39" t="1357" r="1478" b="1625"/>
          <a:stretch/>
        </p:blipFill>
        <p:spPr>
          <a:xfrm>
            <a:off x="4148051" y="676448"/>
            <a:ext cx="4929447" cy="37906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What does Watershed Security look like?</a:t>
            </a:r>
          </a:p>
        </p:txBody>
      </p:sp>
      <p:sp>
        <p:nvSpPr>
          <p:cNvPr id="268" name="Google Shape;268;p39"/>
          <p:cNvSpPr txBox="1">
            <a:spLocks noGrp="1"/>
          </p:cNvSpPr>
          <p:nvPr>
            <p:ph type="body" idx="1"/>
          </p:nvPr>
        </p:nvSpPr>
        <p:spPr>
          <a:xfrm>
            <a:off x="311700" y="1266325"/>
            <a:ext cx="7200000" cy="3302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sz="1600" dirty="0"/>
              <a:t>Reconciliation in action (collaborative decision-making between Indigenous communities and government)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Healthy and resilient communities (being prepared for climate change and using nature-based solutions)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Robust local economies (food security and sustainable agriculture, restoration, monitoring, </a:t>
            </a:r>
            <a:r>
              <a:rPr lang="en-CA" sz="1600" dirty="0" err="1"/>
              <a:t>etc</a:t>
            </a:r>
            <a:r>
              <a:rPr lang="en-CA" sz="1600" dirty="0"/>
              <a:t>)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Healthy freshwater for fish and wildlife (such as wild salmon)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4A42B6-70EF-B342-0CBE-3475C0024A60}"/>
              </a:ext>
            </a:extLst>
          </p:cNvPr>
          <p:cNvSpPr txBox="1"/>
          <p:nvPr/>
        </p:nvSpPr>
        <p:spPr>
          <a:xfrm>
            <a:off x="5314122" y="4700104"/>
            <a:ext cx="3829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800" dirty="0">
                <a:solidFill>
                  <a:schemeClr val="bg2"/>
                </a:solidFill>
                <a:latin typeface="+mn-lt"/>
              </a:rPr>
              <a:t>( Source: </a:t>
            </a:r>
            <a:r>
              <a:rPr lang="en-CA" sz="800" i="1" dirty="0" err="1">
                <a:solidFill>
                  <a:schemeClr val="bg2"/>
                </a:solidFill>
                <a:latin typeface="+mn-lt"/>
              </a:rPr>
              <a:t>Coree</a:t>
            </a:r>
            <a:r>
              <a:rPr lang="en-CA" sz="800" i="1" dirty="0">
                <a:solidFill>
                  <a:schemeClr val="bg2"/>
                </a:solidFill>
                <a:latin typeface="+mn-lt"/>
              </a:rPr>
              <a:t> Tull, co-chair of the BC Watershed Security Coalition and is Director of Government Relations &amp; Engagement with the </a:t>
            </a:r>
            <a:r>
              <a:rPr lang="en-CA" sz="800" i="1" dirty="0">
                <a:solidFill>
                  <a:schemeClr val="bg2"/>
                </a:solidFill>
                <a:uFill>
                  <a:noFill/>
                </a:u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BC Freshwater Legacy Initiative</a:t>
            </a:r>
            <a:r>
              <a:rPr lang="en-CA" sz="800" dirty="0">
                <a:solidFill>
                  <a:schemeClr val="bg2"/>
                </a:solidFill>
                <a:latin typeface="+mn-lt"/>
              </a:rPr>
              <a:t> 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BC Watershed Security Coalition</a:t>
            </a:r>
            <a:endParaRPr dirty="0"/>
          </a:p>
        </p:txBody>
      </p:sp>
      <p:sp>
        <p:nvSpPr>
          <p:cNvPr id="274" name="Google Shape;274;p4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i="1" dirty="0">
                <a:solidFill>
                  <a:srgbClr val="626262"/>
                </a:solidFill>
                <a:highlight>
                  <a:srgbClr val="FCFCFC"/>
                </a:highlight>
                <a:ea typeface="Roboto"/>
                <a:cs typeface="Roboto"/>
                <a:sym typeface="Roboto"/>
              </a:rPr>
              <a:t>“Our streams, rivers and lakes are the cornerstone of our local economies, food security, and ecosystems — but we have taken them for granted and continue to degrade watersheds in many regions. With low snowpack and a potentially devastating drought approaching, we need our provincial and federal governments working together to strengthen our watershed security, not just for this year, but for the future climate-fueled disasters we know are coming.”</a:t>
            </a:r>
            <a:r>
              <a:rPr lang="en" sz="1200" i="1" dirty="0">
                <a:solidFill>
                  <a:srgbClr val="626262"/>
                </a:solidFill>
                <a:highlight>
                  <a:srgbClr val="FCFCFC"/>
                </a:highlight>
                <a:ea typeface="Roboto"/>
                <a:cs typeface="Roboto"/>
                <a:sym typeface="Roboto"/>
              </a:rPr>
              <a:t>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" sz="1200" i="1" dirty="0">
              <a:solidFill>
                <a:srgbClr val="626262"/>
              </a:solidFill>
              <a:highlight>
                <a:srgbClr val="FCFCFC"/>
              </a:highlight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dirty="0">
                <a:solidFill>
                  <a:srgbClr val="626262"/>
                </a:solidFill>
                <a:highlight>
                  <a:srgbClr val="FCFCFC"/>
                </a:highlight>
                <a:ea typeface="Roboto"/>
                <a:cs typeface="Roboto"/>
                <a:sym typeface="Roboto"/>
              </a:rPr>
              <a:t>— </a:t>
            </a:r>
            <a:r>
              <a:rPr lang="en" sz="1200" i="1" dirty="0" err="1">
                <a:solidFill>
                  <a:srgbClr val="626262"/>
                </a:solidFill>
                <a:highlight>
                  <a:srgbClr val="FCFCFC"/>
                </a:highlight>
                <a:ea typeface="Roboto"/>
                <a:cs typeface="Roboto"/>
                <a:sym typeface="Roboto"/>
              </a:rPr>
              <a:t>Coree</a:t>
            </a:r>
            <a:r>
              <a:rPr lang="en" sz="1200" i="1" dirty="0">
                <a:solidFill>
                  <a:srgbClr val="626262"/>
                </a:solidFill>
                <a:highlight>
                  <a:srgbClr val="FCFCFC"/>
                </a:highlight>
                <a:ea typeface="Roboto"/>
                <a:cs typeface="Roboto"/>
                <a:sym typeface="Roboto"/>
              </a:rPr>
              <a:t> Tull, chair of the BC Watershed Security Coalition, March 2024</a:t>
            </a:r>
            <a:endParaRPr sz="1200" dirty="0">
              <a:solidFill>
                <a:srgbClr val="4D4F53"/>
              </a:solidFill>
              <a:highlight>
                <a:srgbClr val="FFFFFF"/>
              </a:highlight>
            </a:endParaRPr>
          </a:p>
        </p:txBody>
      </p:sp>
      <p:pic>
        <p:nvPicPr>
          <p:cNvPr id="275" name="Google Shape;275;p40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7039" y="284193"/>
            <a:ext cx="2644000" cy="176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40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55159" y="2328811"/>
            <a:ext cx="2457876" cy="64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40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77442" y="3384225"/>
            <a:ext cx="2955433" cy="118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/>
              <a:t>EXIT CARD:</a:t>
            </a:r>
          </a:p>
        </p:txBody>
      </p:sp>
      <p:sp>
        <p:nvSpPr>
          <p:cNvPr id="283" name="Google Shape;283;p41"/>
          <p:cNvSpPr txBox="1">
            <a:spLocks noGrp="1"/>
          </p:cNvSpPr>
          <p:nvPr>
            <p:ph type="body" idx="1"/>
          </p:nvPr>
        </p:nvSpPr>
        <p:spPr>
          <a:xfrm>
            <a:off x="311700" y="1266325"/>
            <a:ext cx="7200000" cy="3302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>
              <a:buNone/>
            </a:pPr>
            <a:r>
              <a:rPr lang="en-CA" sz="1600" dirty="0"/>
              <a:t>In your own words, respond to the following:</a:t>
            </a:r>
          </a:p>
          <a:p>
            <a:pPr marL="114300" lvl="0" indent="0">
              <a:buNone/>
            </a:pPr>
            <a:endParaRPr lang="en-CA" sz="1600" dirty="0"/>
          </a:p>
          <a:p>
            <a:pPr lvl="0"/>
            <a:r>
              <a:rPr lang="en-CA" sz="1600" i="1" dirty="0"/>
              <a:t>What conclusions can you make about the importance of watersheds?</a:t>
            </a:r>
          </a:p>
          <a:p>
            <a:pPr lvl="0"/>
            <a:endParaRPr lang="en-CA" sz="1600" i="1" dirty="0"/>
          </a:p>
          <a:p>
            <a:pPr lvl="0"/>
            <a:r>
              <a:rPr lang="en-CA" sz="1600" i="1" dirty="0"/>
              <a:t>Which human actions affect the quality of water in our watersheds or urban streams?</a:t>
            </a:r>
          </a:p>
          <a:p>
            <a:pPr lvl="0"/>
            <a:endParaRPr lang="en-CA" sz="1600" i="1" dirty="0"/>
          </a:p>
          <a:p>
            <a:pPr lvl="0"/>
            <a:r>
              <a:rPr lang="en-CA" sz="1600" i="1" dirty="0"/>
              <a:t>Which of the United Nations’ Sustainable Development Goals can you connect to watershed security?</a:t>
            </a:r>
          </a:p>
          <a:p>
            <a:pPr lvl="0"/>
            <a:endParaRPr lang="en-CA" sz="1600" i="1" dirty="0"/>
          </a:p>
          <a:p>
            <a:pPr lvl="0"/>
            <a:r>
              <a:rPr lang="en-CA" sz="1600" i="1" dirty="0"/>
              <a:t>What is your connection to your watershed?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>
          <a:extLst>
            <a:ext uri="{FF2B5EF4-FFF2-40B4-BE49-F238E27FC236}">
              <a16:creationId xmlns:a16="http://schemas.microsoft.com/office/drawing/2014/main" id="{D43F48D4-03D7-2D26-71F7-14571CE0F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>
            <a:extLst>
              <a:ext uri="{FF2B5EF4-FFF2-40B4-BE49-F238E27FC236}">
                <a16:creationId xmlns:a16="http://schemas.microsoft.com/office/drawing/2014/main" id="{0C0DFB43-8C4F-2C58-C2F8-02C82A9C6E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4404" y="526350"/>
            <a:ext cx="3240000" cy="1320035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Learning Objectives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7AC418-7C15-AE1C-E562-8786C4DE9378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74783" y="1952624"/>
            <a:ext cx="7499839" cy="1077447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  <a:sym typeface="Open Sans"/>
              </a:rPr>
              <a:t>To be able to define watershed, and identify the functions, importance, and impact on watersheds.</a:t>
            </a:r>
          </a:p>
        </p:txBody>
      </p:sp>
      <p:pic>
        <p:nvPicPr>
          <p:cNvPr id="3" name="Google Shape;74;p14">
            <a:extLst>
              <a:ext uri="{FF2B5EF4-FFF2-40B4-BE49-F238E27FC236}">
                <a16:creationId xmlns:a16="http://schemas.microsoft.com/office/drawing/2014/main" id="{F3BDBFAF-A8FD-C4B1-46DC-ADB7586064A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783" y="3153851"/>
            <a:ext cx="1989649" cy="198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75;p14">
            <a:extLst>
              <a:ext uri="{FF2B5EF4-FFF2-40B4-BE49-F238E27FC236}">
                <a16:creationId xmlns:a16="http://schemas.microsoft.com/office/drawing/2014/main" id="{9669B0DA-D2C7-852B-B5F2-BD43BFFD91BE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2832" y="3153852"/>
            <a:ext cx="1989649" cy="198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6;p14">
            <a:extLst>
              <a:ext uri="{FF2B5EF4-FFF2-40B4-BE49-F238E27FC236}">
                <a16:creationId xmlns:a16="http://schemas.microsoft.com/office/drawing/2014/main" id="{25CC6DA9-25DB-F6D4-8709-C471500376F2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0883" y="3153851"/>
            <a:ext cx="1989649" cy="198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77;p14">
            <a:extLst>
              <a:ext uri="{FF2B5EF4-FFF2-40B4-BE49-F238E27FC236}">
                <a16:creationId xmlns:a16="http://schemas.microsoft.com/office/drawing/2014/main" id="{8BE08658-FC45-A83B-0E7E-DE5D6C10E85E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18933" y="3153851"/>
            <a:ext cx="1989649" cy="19896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1109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29DD73-51A4-E047-7DC4-C6B0D3B540CE}"/>
              </a:ext>
            </a:extLst>
          </p:cNvPr>
          <p:cNvSpPr/>
          <p:nvPr/>
        </p:nvSpPr>
        <p:spPr>
          <a:xfrm>
            <a:off x="0" y="4191940"/>
            <a:ext cx="9144000" cy="951560"/>
          </a:xfrm>
          <a:prstGeom prst="rect">
            <a:avLst/>
          </a:prstGeom>
          <a:solidFill>
            <a:srgbClr val="E6F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logo for a company&#10;&#10;AI-generated content may be incorrect.">
            <a:extLst>
              <a:ext uri="{FF2B5EF4-FFF2-40B4-BE49-F238E27FC236}">
                <a16:creationId xmlns:a16="http://schemas.microsoft.com/office/drawing/2014/main" id="{619837FD-13A8-BE35-7FE0-DC89B6082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054" y="1633576"/>
            <a:ext cx="6260123" cy="24038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9D0B1E-AC99-07A3-8762-7CF8AAFD5F13}"/>
              </a:ext>
            </a:extLst>
          </p:cNvPr>
          <p:cNvSpPr txBox="1"/>
          <p:nvPr/>
        </p:nvSpPr>
        <p:spPr>
          <a:xfrm>
            <a:off x="1995854" y="4359943"/>
            <a:ext cx="525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6"/>
                </a:solidFill>
                <a:latin typeface="+mn-lt"/>
              </a:rPr>
              <a:t>Learn more at </a:t>
            </a:r>
            <a:r>
              <a:rPr lang="en-US" sz="1600" i="1" dirty="0" err="1">
                <a:solidFill>
                  <a:schemeClr val="tx1"/>
                </a:solidFill>
                <a:latin typeface="+mn-lt"/>
              </a:rPr>
              <a:t>www.engagewithnbs.ca</a:t>
            </a:r>
            <a:endParaRPr lang="en-US" sz="1600" i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313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measuring spoon&#10;&#10;AI-generated content may be incorrect.">
            <a:extLst>
              <a:ext uri="{FF2B5EF4-FFF2-40B4-BE49-F238E27FC236}">
                <a16:creationId xmlns:a16="http://schemas.microsoft.com/office/drawing/2014/main" id="{C59B018B-A205-07F0-ADB9-2761D2565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87" y="340439"/>
            <a:ext cx="7991225" cy="3397629"/>
          </a:xfrm>
          <a:prstGeom prst="rect">
            <a:avLst/>
          </a:prstGeom>
        </p:spPr>
      </p:pic>
      <p:sp>
        <p:nvSpPr>
          <p:cNvPr id="83" name="Google Shape;83;p15"/>
          <p:cNvSpPr txBox="1">
            <a:spLocks noGrp="1"/>
          </p:cNvSpPr>
          <p:nvPr>
            <p:ph type="title"/>
          </p:nvPr>
        </p:nvSpPr>
        <p:spPr>
          <a:xfrm>
            <a:off x="3998561" y="445025"/>
            <a:ext cx="4691897" cy="707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Demonstration: The World’s Water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E59F70-872F-9F00-5EB3-F33ED24B7EEE}"/>
              </a:ext>
            </a:extLst>
          </p:cNvPr>
          <p:cNvSpPr txBox="1"/>
          <p:nvPr/>
        </p:nvSpPr>
        <p:spPr>
          <a:xfrm>
            <a:off x="973458" y="3821185"/>
            <a:ext cx="1645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b="1" i="0" u="none" strike="noStrike" dirty="0">
                <a:solidFill>
                  <a:srgbClr val="333333"/>
                </a:solidFill>
                <a:effectLst/>
                <a:latin typeface="+mn-lt"/>
              </a:rPr>
              <a:t>1 gallon. </a:t>
            </a:r>
            <a:br>
              <a:rPr lang="en-CA" sz="1200" b="1" i="0" u="none" strike="noStrike" dirty="0">
                <a:solidFill>
                  <a:srgbClr val="333333"/>
                </a:solidFill>
                <a:effectLst/>
                <a:latin typeface="+mn-lt"/>
              </a:rPr>
            </a:br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This represents all of the water on Earth.</a:t>
            </a:r>
            <a:endParaRPr lang="en-US" sz="120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179A22-9E93-7798-4BDB-60518E2FD684}"/>
              </a:ext>
            </a:extLst>
          </p:cNvPr>
          <p:cNvSpPr txBox="1"/>
          <p:nvPr/>
        </p:nvSpPr>
        <p:spPr>
          <a:xfrm>
            <a:off x="2999768" y="3821185"/>
            <a:ext cx="1645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b="1" i="0" u="none" strike="noStrike" dirty="0">
                <a:solidFill>
                  <a:srgbClr val="333333"/>
                </a:solidFill>
                <a:effectLst/>
                <a:latin typeface="+mn-lt"/>
              </a:rPr>
              <a:t>½ cup. </a:t>
            </a:r>
          </a:p>
          <a:p>
            <a:pPr algn="ctr"/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This represents all of Earth’s </a:t>
            </a:r>
            <a:r>
              <a:rPr lang="en-CA" sz="1200" i="0" u="sng" strike="noStrike" dirty="0">
                <a:solidFill>
                  <a:srgbClr val="333333"/>
                </a:solidFill>
                <a:effectLst/>
                <a:latin typeface="+mn-lt"/>
              </a:rPr>
              <a:t>freshwater</a:t>
            </a:r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.</a:t>
            </a:r>
            <a:endParaRPr lang="en-US" sz="12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04DF1-F803-8D3C-D6BA-0710F03CFF0F}"/>
              </a:ext>
            </a:extLst>
          </p:cNvPr>
          <p:cNvSpPr txBox="1"/>
          <p:nvPr/>
        </p:nvSpPr>
        <p:spPr>
          <a:xfrm>
            <a:off x="5026078" y="3821185"/>
            <a:ext cx="1645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b="1" i="0" u="none" strike="noStrike" dirty="0">
                <a:solidFill>
                  <a:srgbClr val="333333"/>
                </a:solidFill>
                <a:effectLst/>
                <a:latin typeface="+mn-lt"/>
              </a:rPr>
              <a:t>4 tablespoons. </a:t>
            </a:r>
          </a:p>
          <a:p>
            <a:pPr algn="ctr"/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This represents all of Earth’s </a:t>
            </a:r>
            <a:r>
              <a:rPr lang="en-CA" sz="1200" i="0" u="sng" strike="noStrike" dirty="0">
                <a:solidFill>
                  <a:srgbClr val="333333"/>
                </a:solidFill>
                <a:effectLst/>
                <a:latin typeface="+mn-lt"/>
              </a:rPr>
              <a:t>non-frozen</a:t>
            </a:r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 freshwater (not in ice caps &amp; glaciers).</a:t>
            </a:r>
            <a:endParaRPr lang="en-US" sz="120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A8F9FF-CA1C-C334-7973-2348B9E1DF31}"/>
              </a:ext>
            </a:extLst>
          </p:cNvPr>
          <p:cNvSpPr txBox="1"/>
          <p:nvPr/>
        </p:nvSpPr>
        <p:spPr>
          <a:xfrm>
            <a:off x="6854342" y="3821185"/>
            <a:ext cx="1523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b="1" i="0" u="none" strike="noStrike" dirty="0">
                <a:solidFill>
                  <a:srgbClr val="333333"/>
                </a:solidFill>
                <a:effectLst/>
                <a:latin typeface="+mn-lt"/>
              </a:rPr>
              <a:t>1 drop. </a:t>
            </a:r>
          </a:p>
          <a:p>
            <a:pPr algn="ctr"/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This represents all of Earth’s </a:t>
            </a:r>
            <a:r>
              <a:rPr lang="en-CA" sz="1200" i="0" u="sng" strike="noStrike" dirty="0">
                <a:solidFill>
                  <a:srgbClr val="333333"/>
                </a:solidFill>
                <a:effectLst/>
                <a:latin typeface="+mn-lt"/>
              </a:rPr>
              <a:t>available, drinkable</a:t>
            </a:r>
            <a:r>
              <a:rPr lang="en-CA" sz="1200" i="0" strike="noStrike" dirty="0">
                <a:solidFill>
                  <a:srgbClr val="333333"/>
                </a:solidFill>
                <a:effectLst/>
                <a:latin typeface="+mn-lt"/>
              </a:rPr>
              <a:t> non-frozen</a:t>
            </a:r>
            <a:r>
              <a:rPr lang="en-CA" sz="1200" i="0" u="sng" strike="noStrike" dirty="0">
                <a:solidFill>
                  <a:srgbClr val="333333"/>
                </a:solidFill>
                <a:effectLst/>
                <a:latin typeface="+mn-lt"/>
              </a:rPr>
              <a:t> </a:t>
            </a:r>
            <a:r>
              <a:rPr lang="en-CA" sz="1200" i="0" u="none" strike="noStrike" dirty="0">
                <a:solidFill>
                  <a:srgbClr val="333333"/>
                </a:solidFill>
                <a:effectLst/>
                <a:latin typeface="+mn-lt"/>
              </a:rPr>
              <a:t>freshwater.</a:t>
            </a:r>
            <a:endParaRPr lang="en-US" sz="1200" dirty="0"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>
          <a:extLst>
            <a:ext uri="{FF2B5EF4-FFF2-40B4-BE49-F238E27FC236}">
              <a16:creationId xmlns:a16="http://schemas.microsoft.com/office/drawing/2014/main" id="{A80E7D1A-88BE-3365-AABE-7EEA8C840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CA924-6B8D-9247-FC15-DBACB4E78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29088"/>
            <a:ext cx="8520600" cy="553638"/>
          </a:xfrm>
        </p:spPr>
        <p:txBody>
          <a:bodyPr/>
          <a:lstStyle/>
          <a:p>
            <a:r>
              <a:rPr lang="en-US" dirty="0"/>
              <a:t>Where is the World’s Water?</a:t>
            </a:r>
          </a:p>
        </p:txBody>
      </p:sp>
      <p:pic>
        <p:nvPicPr>
          <p:cNvPr id="4" name="Picture 3" descr="A diagram of water levels&#10;&#10;AI-generated content may be incorrect.">
            <a:extLst>
              <a:ext uri="{FF2B5EF4-FFF2-40B4-BE49-F238E27FC236}">
                <a16:creationId xmlns:a16="http://schemas.microsoft.com/office/drawing/2014/main" id="{2451FC11-AAAE-9219-AFB4-2AB306CA49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956" b="10400"/>
          <a:stretch/>
        </p:blipFill>
        <p:spPr>
          <a:xfrm>
            <a:off x="1428750" y="899770"/>
            <a:ext cx="6286500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28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7"/>
          <p:cNvSpPr txBox="1"/>
          <p:nvPr/>
        </p:nvSpPr>
        <p:spPr>
          <a:xfrm>
            <a:off x="4824000" y="4783500"/>
            <a:ext cx="432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(Source: NOAA </a:t>
            </a:r>
            <a:r>
              <a:rPr lang="en" sz="800" u="sng" dirty="0">
                <a:solidFill>
                  <a:schemeClr val="hlink"/>
                </a:solidFill>
                <a:latin typeface="+mn-lt"/>
                <a:ea typeface="Open Sans"/>
                <a:cs typeface="Open Sans"/>
                <a:sym typeface="Open Sans"/>
                <a:hlinkClick r:id="rId3"/>
              </a:rPr>
              <a:t>https://www.noaa.gov/jetstream/max-what-cycle</a:t>
            </a:r>
            <a:r>
              <a:rPr lang="en" sz="800" u="sng" dirty="0">
                <a:solidFill>
                  <a:schemeClr val="hlink"/>
                </a:solidFill>
                <a:latin typeface="+mn-lt"/>
                <a:ea typeface="Open Sans"/>
                <a:cs typeface="Open Sans"/>
                <a:sym typeface="Open Sans"/>
              </a:rPr>
              <a:t> )</a:t>
            </a:r>
            <a:endParaRPr lang="en-CA"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pic>
        <p:nvPicPr>
          <p:cNvPr id="3" name="Picture 2" descr="A screenshot of a graph&#10;&#10;AI-generated content may be incorrect.">
            <a:extLst>
              <a:ext uri="{FF2B5EF4-FFF2-40B4-BE49-F238E27FC236}">
                <a16:creationId xmlns:a16="http://schemas.microsoft.com/office/drawing/2014/main" id="{17C28E6C-2F87-D461-D8E6-EDEC1155F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80049"/>
            <a:ext cx="7772400" cy="41834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84EC6A0E-000E-98C4-E459-07C676DCC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4BBAA9E6-FB60-7900-6E4E-078F41A85DA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Global Water Cycle</a:t>
            </a:r>
            <a:endParaRPr dirty="0"/>
          </a:p>
        </p:txBody>
      </p:sp>
      <p:sp>
        <p:nvSpPr>
          <p:cNvPr id="106" name="Google Shape;106;p18">
            <a:extLst>
              <a:ext uri="{FF2B5EF4-FFF2-40B4-BE49-F238E27FC236}">
                <a16:creationId xmlns:a16="http://schemas.microsoft.com/office/drawing/2014/main" id="{5301FC16-4036-4DF1-43F5-4A6571239F9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There are three basic steps in the global water cycle: </a:t>
            </a:r>
          </a:p>
          <a:p>
            <a:pPr marL="342900">
              <a:spcAft>
                <a:spcPts val="1600"/>
              </a:spcAft>
              <a:buFont typeface="+mj-lt"/>
              <a:buAutoNum type="arabicPeriod"/>
            </a:pPr>
            <a:r>
              <a:rPr lang="en" dirty="0"/>
              <a:t>water precipitates from the atmosphere,</a:t>
            </a:r>
          </a:p>
          <a:p>
            <a:pPr marL="342900">
              <a:spcAft>
                <a:spcPts val="1600"/>
              </a:spcAft>
              <a:buFont typeface="+mj-lt"/>
              <a:buAutoNum type="arabicPeriod"/>
            </a:pPr>
            <a:r>
              <a:rPr lang="en" dirty="0"/>
              <a:t>travels on the surface and through groundwater to the oceans, and </a:t>
            </a:r>
          </a:p>
          <a:p>
            <a:pPr marL="342900">
              <a:spcAft>
                <a:spcPts val="1600"/>
              </a:spcAft>
              <a:buFont typeface="+mj-lt"/>
              <a:buAutoNum type="arabicPeriod"/>
            </a:pPr>
            <a:r>
              <a:rPr lang="en" dirty="0"/>
              <a:t>evaporates or transpires from land or evaporates from the oceans. </a:t>
            </a:r>
            <a:endParaRPr dirty="0"/>
          </a:p>
        </p:txBody>
      </p:sp>
      <p:pic>
        <p:nvPicPr>
          <p:cNvPr id="2" name="Picture 1" descr="A diagram of water cycle&#10;&#10;AI-generated content may be incorrect.">
            <a:extLst>
              <a:ext uri="{FF2B5EF4-FFF2-40B4-BE49-F238E27FC236}">
                <a16:creationId xmlns:a16="http://schemas.microsoft.com/office/drawing/2014/main" id="{B7D85ECB-600A-FA33-4A9E-C3C1883BA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789" y="1088967"/>
            <a:ext cx="5242509" cy="267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70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41C27-2700-2623-E7D5-057D58289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3240968" cy="755700"/>
          </a:xfrm>
        </p:spPr>
        <p:txBody>
          <a:bodyPr/>
          <a:lstStyle/>
          <a:p>
            <a:r>
              <a:rPr lang="en-US" dirty="0"/>
              <a:t>The Water Cycle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3525D2-1EE6-8010-E938-D9FCD0660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789" y="928954"/>
            <a:ext cx="8726422" cy="357567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EVAPORATION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The process where liquid water changes into water vapor (gas).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PLANT UPTAKE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Water taken from the groundwater flow and soil moisture.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TRANSPIRATION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Evaporation of liquid water from plants and trees into the atmosphere.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SUBLIMATION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The process where ice and snow (solid) change into water vapor (gas), skipping the liquid phase.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CONDENSATION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The process where water vapor (gas) changes into water droplets (liquid).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TRANSPORTATION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The movement of solid, liquid and gaseous water through the atmosphere.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PRECIPITATION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Water that falls to the earth. Most precipitation falls as rain but includes snow, sleet, drizzle, and hail.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DEPOSITION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The process where water vapor (gas) changes into ice (solid), skipping the liquid phase.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INFILTRATION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Movement of water into the ground from the surface.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PERCOLATION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Movement of water past the soil going deep into the groundwater.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RUNOFF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River, lake, and stream transport of water and transport of ice in glaciers.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b="1" i="0" u="none" strike="noStrike" dirty="0">
                <a:solidFill>
                  <a:srgbClr val="333333"/>
                </a:solidFill>
                <a:effectLst/>
              </a:rPr>
              <a:t>GROUNDWATER</a:t>
            </a:r>
            <a:r>
              <a:rPr lang="en-CA" b="0" i="0" u="none" strike="noStrike" dirty="0">
                <a:solidFill>
                  <a:srgbClr val="333333"/>
                </a:solidFill>
                <a:effectLst/>
              </a:rPr>
              <a:t> Underground water flow (aquifers).</a:t>
            </a:r>
          </a:p>
        </p:txBody>
      </p:sp>
    </p:spTree>
    <p:extLst>
      <p:ext uri="{BB962C8B-B14F-4D97-AF65-F5344CB8AC3E}">
        <p14:creationId xmlns:p14="http://schemas.microsoft.com/office/powerpoint/2010/main" val="2246049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011C2E-9A54-C6CB-E54C-C39411EC8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water cycle&#10;&#10;AI-generated content may be incorrect.">
            <a:extLst>
              <a:ext uri="{FF2B5EF4-FFF2-40B4-BE49-F238E27FC236}">
                <a16:creationId xmlns:a16="http://schemas.microsoft.com/office/drawing/2014/main" id="{5D3584C3-A5D6-A64E-4D56-2122D798D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67" y="0"/>
            <a:ext cx="738606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50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C894A7C0-3D39-DF19-7C9F-1694DE314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>
            <a:extLst>
              <a:ext uri="{FF2B5EF4-FFF2-40B4-BE49-F238E27FC236}">
                <a16:creationId xmlns:a16="http://schemas.microsoft.com/office/drawing/2014/main" id="{7692EC3B-0657-85CA-D639-0E30A4B712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is a Watershed?</a:t>
            </a:r>
            <a:endParaRPr dirty="0"/>
          </a:p>
        </p:txBody>
      </p:sp>
      <p:sp>
        <p:nvSpPr>
          <p:cNvPr id="137" name="Google Shape;137;p22">
            <a:extLst>
              <a:ext uri="{FF2B5EF4-FFF2-40B4-BE49-F238E27FC236}">
                <a16:creationId xmlns:a16="http://schemas.microsoft.com/office/drawing/2014/main" id="{B07A6EC2-971F-08A9-33E1-28434C640C7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24462" y="683394"/>
            <a:ext cx="5297237" cy="38854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+mn-lt"/>
              </a:rPr>
              <a:t>Each of us lives in a watershed, regardless of how far we are from a body of water.</a:t>
            </a:r>
            <a:endParaRPr dirty="0">
              <a:solidFill>
                <a:schemeClr val="bg1"/>
              </a:solidFill>
              <a:latin typeface="+mn-l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+mn-lt"/>
              </a:rPr>
              <a:t>A </a:t>
            </a:r>
            <a:r>
              <a:rPr lang="en" b="1" dirty="0">
                <a:solidFill>
                  <a:schemeClr val="bg1"/>
                </a:solidFill>
                <a:latin typeface="+mn-lt"/>
              </a:rPr>
              <a:t>watershed</a:t>
            </a:r>
            <a:r>
              <a:rPr lang="en" dirty="0">
                <a:solidFill>
                  <a:schemeClr val="bg1"/>
                </a:solidFill>
                <a:latin typeface="+mn-lt"/>
              </a:rPr>
              <a:t> is the area of land that drains rainfall, snowmelt, sediment and dissolved materials to a particular water body, such as a stream, river, lake, reservoir or marine </a:t>
            </a:r>
            <a:r>
              <a:rPr lang="en" dirty="0" err="1">
                <a:solidFill>
                  <a:schemeClr val="bg1"/>
                </a:solidFill>
                <a:latin typeface="+mn-lt"/>
              </a:rPr>
              <a:t>harbour</a:t>
            </a:r>
            <a:r>
              <a:rPr lang="en" dirty="0">
                <a:solidFill>
                  <a:schemeClr val="bg1"/>
                </a:solidFill>
                <a:latin typeface="+mn-lt"/>
              </a:rPr>
              <a:t>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CA" dirty="0">
                <a:solidFill>
                  <a:schemeClr val="tx2"/>
                </a:solidFill>
                <a:latin typeface="+mn-lt"/>
              </a:rPr>
              <a:t>The physical characteristics of a watershed – the geology, soil, vegetation and slope, as well as human land uses – influence the quality and quantity of the water that flows through it.</a:t>
            </a:r>
          </a:p>
        </p:txBody>
      </p:sp>
      <p:sp>
        <p:nvSpPr>
          <p:cNvPr id="138" name="Google Shape;138;p22">
            <a:extLst>
              <a:ext uri="{FF2B5EF4-FFF2-40B4-BE49-F238E27FC236}">
                <a16:creationId xmlns:a16="http://schemas.microsoft.com/office/drawing/2014/main" id="{98D61D0C-8E87-42CC-28FB-FE9D94A65788}"/>
              </a:ext>
            </a:extLst>
          </p:cNvPr>
          <p:cNvSpPr txBox="1"/>
          <p:nvPr/>
        </p:nvSpPr>
        <p:spPr>
          <a:xfrm>
            <a:off x="3678540" y="4617150"/>
            <a:ext cx="5391900" cy="3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(Source: </a:t>
            </a:r>
            <a:r>
              <a:rPr lang="en" sz="1000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Capital Regional District’s </a:t>
            </a:r>
            <a:r>
              <a:rPr lang="en" sz="1000" i="1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Watershed Basics</a:t>
            </a:r>
            <a:r>
              <a:rPr lang="en" sz="1000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)</a:t>
            </a:r>
            <a:endParaRPr sz="1000" dirty="0">
              <a:solidFill>
                <a:schemeClr val="bg1"/>
              </a:solidFill>
              <a:latin typeface="+mn-lt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84948563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">
  <a:themeElements>
    <a:clrScheme name="ENBS">
      <a:dk1>
        <a:srgbClr val="0F6680"/>
      </a:dk1>
      <a:lt1>
        <a:srgbClr val="FFFFFF"/>
      </a:lt1>
      <a:dk2>
        <a:srgbClr val="465559"/>
      </a:dk2>
      <a:lt2>
        <a:srgbClr val="CEE2C9"/>
      </a:lt2>
      <a:accent1>
        <a:srgbClr val="F1F276"/>
      </a:accent1>
      <a:accent2>
        <a:srgbClr val="95B3AB"/>
      </a:accent2>
      <a:accent3>
        <a:srgbClr val="E6EDF2"/>
      </a:accent3>
      <a:accent4>
        <a:srgbClr val="888888"/>
      </a:accent4>
      <a:accent5>
        <a:srgbClr val="998888"/>
      </a:accent5>
      <a:accent6>
        <a:srgbClr val="889988"/>
      </a:accent6>
      <a:hlink>
        <a:srgbClr val="006690"/>
      </a:hlink>
      <a:folHlink>
        <a:srgbClr val="00669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</TotalTime>
  <Words>986</Words>
  <Application>Microsoft Macintosh PowerPoint</Application>
  <PresentationFormat>On-screen Show (16:9)</PresentationFormat>
  <Paragraphs>95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Georgia</vt:lpstr>
      <vt:lpstr>Open Sans</vt:lpstr>
      <vt:lpstr>Calibri</vt:lpstr>
      <vt:lpstr>Roboto</vt:lpstr>
      <vt:lpstr>Tropic</vt:lpstr>
      <vt:lpstr>Introduction to  Water Systems</vt:lpstr>
      <vt:lpstr>Learning Objectives</vt:lpstr>
      <vt:lpstr>Demonstration: The World’s Water</vt:lpstr>
      <vt:lpstr>Where is the World’s Water?</vt:lpstr>
      <vt:lpstr>PowerPoint Presentation</vt:lpstr>
      <vt:lpstr>Global Water Cycle</vt:lpstr>
      <vt:lpstr>The Water Cycle</vt:lpstr>
      <vt:lpstr>PowerPoint Presentation</vt:lpstr>
      <vt:lpstr>What is a Watershed?</vt:lpstr>
      <vt:lpstr>Components of Watersheds</vt:lpstr>
      <vt:lpstr>What Watershed Are You In?</vt:lpstr>
      <vt:lpstr>Functions of Watersheds</vt:lpstr>
      <vt:lpstr>Functions of Watersheds</vt:lpstr>
      <vt:lpstr>Functions of Watersheds</vt:lpstr>
      <vt:lpstr>PowerPoint Presentation</vt:lpstr>
      <vt:lpstr>Water Challenges</vt:lpstr>
      <vt:lpstr>What does Watershed Security look like?</vt:lpstr>
      <vt:lpstr>BC Watershed Security Coalition</vt:lpstr>
      <vt:lpstr>EXIT CARD: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Emrys Miller</cp:lastModifiedBy>
  <cp:revision>24</cp:revision>
  <dcterms:modified xsi:type="dcterms:W3CDTF">2025-02-15T00:56:01Z</dcterms:modified>
</cp:coreProperties>
</file>