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3" r:id="rId18"/>
    <p:sldId id="277" r:id="rId19"/>
    <p:sldId id="278" r:id="rId20"/>
    <p:sldId id="279" r:id="rId21"/>
  </p:sldIdLst>
  <p:sldSz cx="9144000" cy="5143500" type="screen16x9"/>
  <p:notesSz cx="6858000" cy="9144000"/>
  <p:embeddedFontLst>
    <p:embeddedFont>
      <p:font typeface="Century Gothic" panose="020B0502020202020204" pitchFamily="34" charset="0"/>
      <p:regular r:id="rId23"/>
      <p:bold r:id="rId24"/>
      <p:italic r:id="rId25"/>
      <p:boldItalic r:id="rId26"/>
    </p:embeddedFont>
    <p:embeddedFont>
      <p:font typeface="Georgia" panose="02040502050405020303" pitchFamily="18" charset="0"/>
      <p:regular r:id="rId27"/>
      <p:bold r:id="rId28"/>
      <p:italic r:id="rId29"/>
      <p:boldItalic r:id="rId30"/>
    </p:embeddedFont>
    <p:embeddedFont>
      <p:font typeface="Open Sans" panose="020B0606030504020204" pitchFamily="34" charset="0"/>
      <p:regular r:id="rId31"/>
      <p:bold r:id="rId32"/>
      <p:italic r:id="rId33"/>
      <p:boldItalic r:id="rId3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17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F0E4"/>
    <a:srgbClr val="0F6680"/>
    <a:srgbClr val="46555A"/>
    <a:srgbClr val="EF6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17"/>
    <p:restoredTop sz="94694"/>
  </p:normalViewPr>
  <p:slideViewPr>
    <p:cSldViewPr snapToGrid="0">
      <p:cViewPr varScale="1">
        <p:scale>
          <a:sx n="143" d="100"/>
          <a:sy n="143" d="100"/>
        </p:scale>
        <p:origin x="1440" y="488"/>
      </p:cViewPr>
      <p:guideLst>
        <p:guide orient="horz" pos="1620"/>
        <p:guide pos="217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4.fntdata"/><Relationship Id="rId21" Type="http://schemas.openxmlformats.org/officeDocument/2006/relationships/slide" Target="slides/slide20.xml"/><Relationship Id="rId34" Type="http://schemas.openxmlformats.org/officeDocument/2006/relationships/font" Target="fonts/font12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3.fntdata"/><Relationship Id="rId33" Type="http://schemas.openxmlformats.org/officeDocument/2006/relationships/font" Target="fonts/font11.fntdata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2.fntdata"/><Relationship Id="rId32" Type="http://schemas.openxmlformats.org/officeDocument/2006/relationships/font" Target="fonts/font10.fntdata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1.fntdata"/><Relationship Id="rId28" Type="http://schemas.openxmlformats.org/officeDocument/2006/relationships/font" Target="fonts/font6.fntdata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9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font" Target="fonts/font5.fntdata"/><Relationship Id="rId30" Type="http://schemas.openxmlformats.org/officeDocument/2006/relationships/font" Target="fonts/font8.fntdata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270881afa51_0_1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g270881afa51_0_1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270881afa51_0_10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Google Shape;128;g270881afa51_0_10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270881afa51_0_2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Google Shape;134;g270881afa51_0_2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270881afa51_0_2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Google Shape;140;g270881afa51_0_2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270881afa51_0_2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Google Shape;146;g270881afa51_0_2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270881afa51_0_1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Google Shape;153;g270881afa51_0_1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270881afa51_0_1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Google Shape;160;g270881afa51_0_1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270881afa51_0_2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Google Shape;173;g270881afa51_0_2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9809e3f15e_0_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9809e3f15e_0_8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f55529c9c0_0_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f55529c9c0_0_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270874aece2_0_1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270874aece2_0_1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270881afa51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270881afa51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270881afa51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270881afa51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270881afa51_0_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270881afa51_0_7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270881afa51_0_8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270881afa51_0_8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270881afa51_0_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Google Shape;114;g270881afa51_0_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41C58D1-1F94-48BE-33B2-AC8426E18E1B}"/>
              </a:ext>
            </a:extLst>
          </p:cNvPr>
          <p:cNvSpPr/>
          <p:nvPr userDrawn="1"/>
        </p:nvSpPr>
        <p:spPr>
          <a:xfrm>
            <a:off x="0" y="4191940"/>
            <a:ext cx="9144000" cy="951560"/>
          </a:xfrm>
          <a:prstGeom prst="rect">
            <a:avLst/>
          </a:prstGeom>
          <a:solidFill>
            <a:srgbClr val="E6F0E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Google Shape;18;p2"/>
          <p:cNvSpPr txBox="1">
            <a:spLocks noGrp="1"/>
          </p:cNvSpPr>
          <p:nvPr>
            <p:ph type="ctrTitle" hasCustomPrompt="1"/>
          </p:nvPr>
        </p:nvSpPr>
        <p:spPr>
          <a:xfrm>
            <a:off x="1052595" y="1173737"/>
            <a:ext cx="7136700" cy="1237104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2pPr>
            <a:lvl3pPr lvl="2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3pPr>
            <a:lvl4pPr lvl="3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4pPr>
            <a:lvl5pPr lvl="4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5pPr>
            <a:lvl6pPr lvl="5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6pPr>
            <a:lvl7pPr lvl="6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7pPr>
            <a:lvl8pPr lvl="7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8pPr>
            <a:lvl9pPr lvl="8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9pPr>
          </a:lstStyle>
          <a:p>
            <a:br>
              <a:rPr lang="en-CA" dirty="0"/>
            </a:br>
            <a:br>
              <a:rPr lang="en-CA" dirty="0"/>
            </a:br>
            <a:br>
              <a:rPr lang="en-CA" dirty="0"/>
            </a:br>
            <a:br>
              <a:rPr lang="en-CA" dirty="0"/>
            </a:br>
            <a:br>
              <a:rPr lang="en-CA" dirty="0"/>
            </a:br>
            <a:endParaRPr dirty="0"/>
          </a:p>
        </p:txBody>
      </p:sp>
      <p:sp>
        <p:nvSpPr>
          <p:cNvPr id="19" name="Google Shape;19;p2"/>
          <p:cNvSpPr txBox="1">
            <a:spLocks noGrp="1"/>
          </p:cNvSpPr>
          <p:nvPr>
            <p:ph type="subTitle" idx="1"/>
          </p:nvPr>
        </p:nvSpPr>
        <p:spPr>
          <a:xfrm>
            <a:off x="2137235" y="2830731"/>
            <a:ext cx="4870500" cy="65504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 lang="en-CA" dirty="0"/>
          </a:p>
        </p:txBody>
      </p:sp>
      <p:pic>
        <p:nvPicPr>
          <p:cNvPr id="3" name="Picture 2" descr="A close up of a text&#10;&#10;AI-generated content may be incorrect.">
            <a:extLst>
              <a:ext uri="{FF2B5EF4-FFF2-40B4-BE49-F238E27FC236}">
                <a16:creationId xmlns:a16="http://schemas.microsoft.com/office/drawing/2014/main" id="{3CAA2CAE-4559-7B26-87B3-3D6F3CA052E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52595" y="4191940"/>
            <a:ext cx="7136700" cy="95156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/>
          <p:nvPr/>
        </p:nvSpPr>
        <p:spPr>
          <a:xfrm>
            <a:off x="-50" y="2571900"/>
            <a:ext cx="9144050" cy="2571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3" name="Google Shape;23;p3"/>
          <p:cNvSpPr txBox="1">
            <a:spLocks noGrp="1"/>
          </p:cNvSpPr>
          <p:nvPr>
            <p:ph type="title"/>
          </p:nvPr>
        </p:nvSpPr>
        <p:spPr>
          <a:xfrm>
            <a:off x="311700" y="814800"/>
            <a:ext cx="8571300" cy="94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"/>
          <p:cNvSpPr/>
          <p:nvPr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72000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 dirty="0"/>
          </a:p>
        </p:txBody>
      </p:sp>
      <p:sp>
        <p:nvSpPr>
          <p:cNvPr id="28" name="Google Shape;28;p4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72000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>
                <a:latin typeface="+mn-lt"/>
              </a:defRPr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body" idx="1"/>
          </p:nvPr>
        </p:nvSpPr>
        <p:spPr>
          <a:xfrm>
            <a:off x="311700" y="1266175"/>
            <a:ext cx="39999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>
                <a:latin typeface="+mn-lt"/>
              </a:defRPr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 dirty="0"/>
          </a:p>
        </p:txBody>
      </p:sp>
      <p:sp>
        <p:nvSpPr>
          <p:cNvPr id="33" name="Google Shape;33;p5"/>
          <p:cNvSpPr txBox="1">
            <a:spLocks noGrp="1"/>
          </p:cNvSpPr>
          <p:nvPr>
            <p:ph type="body" idx="2"/>
          </p:nvPr>
        </p:nvSpPr>
        <p:spPr>
          <a:xfrm>
            <a:off x="4832400" y="1266175"/>
            <a:ext cx="39999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>
                <a:latin typeface="+mn-lt"/>
              </a:defRPr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" name="Google Shape;26;p4">
            <a:extLst>
              <a:ext uri="{FF2B5EF4-FFF2-40B4-BE49-F238E27FC236}">
                <a16:creationId xmlns:a16="http://schemas.microsoft.com/office/drawing/2014/main" id="{5923FD41-868F-FBA0-A992-37690269C8FE}"/>
              </a:ext>
            </a:extLst>
          </p:cNvPr>
          <p:cNvSpPr/>
          <p:nvPr userDrawn="1"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2" name="Google Shape;26;p4">
            <a:extLst>
              <a:ext uri="{FF2B5EF4-FFF2-40B4-BE49-F238E27FC236}">
                <a16:creationId xmlns:a16="http://schemas.microsoft.com/office/drawing/2014/main" id="{377C31F9-C14D-F5CD-22A0-9F64E20B5899}"/>
              </a:ext>
            </a:extLst>
          </p:cNvPr>
          <p:cNvSpPr/>
          <p:nvPr userDrawn="1"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 userDrawn="1">
  <p:cSld name="ONE_COLUMN_TEXT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7"/>
          <p:cNvSpPr txBox="1">
            <a:spLocks noGrp="1"/>
          </p:cNvSpPr>
          <p:nvPr>
            <p:ph type="title"/>
          </p:nvPr>
        </p:nvSpPr>
        <p:spPr>
          <a:xfrm>
            <a:off x="311702" y="480649"/>
            <a:ext cx="3240968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 dirty="0"/>
          </a:p>
        </p:txBody>
      </p:sp>
      <p:sp>
        <p:nvSpPr>
          <p:cNvPr id="40" name="Google Shape;4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3240969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400">
                <a:latin typeface="+mn-lt"/>
              </a:defRPr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 dirty="0"/>
          </a:p>
        </p:txBody>
      </p:sp>
      <p:sp>
        <p:nvSpPr>
          <p:cNvPr id="4" name="Google Shape;26;p4">
            <a:extLst>
              <a:ext uri="{FF2B5EF4-FFF2-40B4-BE49-F238E27FC236}">
                <a16:creationId xmlns:a16="http://schemas.microsoft.com/office/drawing/2014/main" id="{97EF1940-B288-8A0F-1D31-1C83F4A8B58C}"/>
              </a:ext>
            </a:extLst>
          </p:cNvPr>
          <p:cNvSpPr/>
          <p:nvPr userDrawn="1"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tx1"/>
        </a:solidFill>
        <a:effectLst/>
      </p:bgPr>
    </p:bg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8"/>
          <p:cNvSpPr txBox="1">
            <a:spLocks noGrp="1"/>
          </p:cNvSpPr>
          <p:nvPr>
            <p:ph type="title"/>
          </p:nvPr>
        </p:nvSpPr>
        <p:spPr>
          <a:xfrm>
            <a:off x="314404" y="526350"/>
            <a:ext cx="32400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3200" b="0" i="1">
                <a:solidFill>
                  <a:schemeClr val="bg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9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cxnSp>
        <p:nvCxnSpPr>
          <p:cNvPr id="47" name="Google Shape;47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8" name="Google Shape;48;p9"/>
          <p:cNvSpPr txBox="1">
            <a:spLocks noGrp="1"/>
          </p:cNvSpPr>
          <p:nvPr>
            <p:ph type="title"/>
          </p:nvPr>
        </p:nvSpPr>
        <p:spPr>
          <a:xfrm>
            <a:off x="265500" y="1039675"/>
            <a:ext cx="4045200" cy="1675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49" name="Google Shape;49;p9"/>
          <p:cNvSpPr txBox="1">
            <a:spLocks noGrp="1"/>
          </p:cNvSpPr>
          <p:nvPr>
            <p:ph type="subTitle" idx="1"/>
          </p:nvPr>
        </p:nvSpPr>
        <p:spPr>
          <a:xfrm>
            <a:off x="265500" y="27268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>
                <a:latin typeface="+mn-lt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 dirty="0"/>
          </a:p>
        </p:txBody>
      </p:sp>
      <p:sp>
        <p:nvSpPr>
          <p:cNvPr id="50" name="Google Shape;50;p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bg2"/>
                </a:solidFill>
                <a:latin typeface="+mn-lt"/>
              </a:defRPr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304850"/>
            <a:ext cx="8520600" cy="153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9pPr>
          </a:lstStyle>
          <a:p>
            <a:r>
              <a:rPr dirty="0"/>
              <a:t>xx%</a:t>
            </a:r>
          </a:p>
        </p:txBody>
      </p:sp>
      <p:sp>
        <p:nvSpPr>
          <p:cNvPr id="58" name="Google Shape;58;p11"/>
          <p:cNvSpPr txBox="1">
            <a:spLocks noGrp="1"/>
          </p:cNvSpPr>
          <p:nvPr>
            <p:ph type="body" idx="1"/>
          </p:nvPr>
        </p:nvSpPr>
        <p:spPr>
          <a:xfrm>
            <a:off x="311700" y="2995650"/>
            <a:ext cx="8520600" cy="107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>
                <a:latin typeface="+mn-lt"/>
              </a:defRPr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" name="Google Shape;26;p4">
            <a:extLst>
              <a:ext uri="{FF2B5EF4-FFF2-40B4-BE49-F238E27FC236}">
                <a16:creationId xmlns:a16="http://schemas.microsoft.com/office/drawing/2014/main" id="{233B3A69-8363-261C-83B9-E27129CA9AEA}"/>
              </a:ext>
            </a:extLst>
          </p:cNvPr>
          <p:cNvSpPr/>
          <p:nvPr userDrawn="1"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tropic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699" y="1266325"/>
            <a:ext cx="7200000" cy="330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Open Sans"/>
              <a:buChar char="●"/>
              <a:defRPr sz="18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●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●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6C1E27E-9319-26C7-9EA6-D89F3EF7D2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700" y="272550"/>
            <a:ext cx="72000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7" r:id="rId9"/>
    <p:sldLayoutId id="2147483658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400" b="0" i="0" u="none" strike="noStrike" cap="none" baseline="0">
          <a:solidFill>
            <a:srgbClr val="0F6680"/>
          </a:solidFill>
          <a:latin typeface="+mj-lt"/>
          <a:ea typeface="Arial" panose="020B0604020202020204" pitchFamily="34" charset="0"/>
          <a:cs typeface="Arial" panose="020B0604020202020204" pitchFamily="34" charset="0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25000"/>
        </a:lnSpc>
        <a:spcBef>
          <a:spcPts val="240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chemeClr val="bg2"/>
          </a:solidFill>
          <a:latin typeface="+mn-lt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3"/>
          <p:cNvSpPr txBox="1">
            <a:spLocks noGrp="1"/>
          </p:cNvSpPr>
          <p:nvPr>
            <p:ph type="ctrTitle"/>
          </p:nvPr>
        </p:nvSpPr>
        <p:spPr>
          <a:xfrm>
            <a:off x="1004150" y="1380392"/>
            <a:ext cx="7136700" cy="1469981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4800" dirty="0"/>
              <a:t>Water Pollution</a:t>
            </a:r>
          </a:p>
        </p:txBody>
      </p:sp>
      <p:sp>
        <p:nvSpPr>
          <p:cNvPr id="67" name="Google Shape;67;p13"/>
          <p:cNvSpPr txBox="1">
            <a:spLocks noGrp="1"/>
          </p:cNvSpPr>
          <p:nvPr>
            <p:ph type="subTitle" idx="1"/>
          </p:nvPr>
        </p:nvSpPr>
        <p:spPr>
          <a:xfrm>
            <a:off x="2137225" y="3002439"/>
            <a:ext cx="48705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dirty="0">
                <a:solidFill>
                  <a:schemeClr val="tx1"/>
                </a:solidFill>
                <a:latin typeface="Georgia" panose="02040502050405020303" pitchFamily="18" charset="0"/>
              </a:rPr>
              <a:t>BC Urban Streams &amp; Watersheds</a:t>
            </a:r>
          </a:p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200" b="1" dirty="0">
                <a:solidFill>
                  <a:schemeClr val="accent3">
                    <a:lumMod val="50000"/>
                  </a:schemeClr>
                </a:solidFill>
                <a:latin typeface="+mn-lt"/>
              </a:rPr>
              <a:t>ENVIRONMENTAL SCIENCE 12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Suspended Solids</a:t>
            </a:r>
            <a:endParaRPr/>
          </a:p>
        </p:txBody>
      </p:sp>
      <p:sp>
        <p:nvSpPr>
          <p:cNvPr id="125" name="Google Shape;125;p2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indent="-285750"/>
            <a:r>
              <a:rPr lang="en" b="1" dirty="0">
                <a:solidFill>
                  <a:srgbClr val="424242"/>
                </a:solidFill>
              </a:rPr>
              <a:t>Particles or sediment </a:t>
            </a:r>
            <a:r>
              <a:rPr lang="en" dirty="0">
                <a:solidFill>
                  <a:srgbClr val="424242"/>
                </a:solidFill>
              </a:rPr>
              <a:t>that float in water and causes increased turbidity in streams and reduces visibility. </a:t>
            </a:r>
            <a:endParaRPr dirty="0">
              <a:solidFill>
                <a:srgbClr val="424242"/>
              </a:solidFill>
            </a:endParaRPr>
          </a:p>
          <a:p>
            <a:pPr marL="285750" indent="-285750">
              <a:spcBef>
                <a:spcPts val="1600"/>
              </a:spcBef>
            </a:pPr>
            <a:r>
              <a:rPr lang="en" dirty="0">
                <a:solidFill>
                  <a:srgbClr val="424242"/>
                </a:solidFill>
              </a:rPr>
              <a:t>An increase in turbidity, reduces productivity of producers as </a:t>
            </a:r>
            <a:r>
              <a:rPr lang="en" b="1" dirty="0">
                <a:solidFill>
                  <a:srgbClr val="424242"/>
                </a:solidFill>
              </a:rPr>
              <a:t>less light for photosynthesis</a:t>
            </a:r>
            <a:r>
              <a:rPr lang="en" dirty="0">
                <a:solidFill>
                  <a:srgbClr val="424242"/>
                </a:solidFill>
              </a:rPr>
              <a:t>.</a:t>
            </a:r>
            <a:endParaRPr dirty="0">
              <a:solidFill>
                <a:srgbClr val="424242"/>
              </a:solidFill>
            </a:endParaRPr>
          </a:p>
          <a:p>
            <a:pPr marL="285750" indent="-285750">
              <a:spcBef>
                <a:spcPts val="1600"/>
              </a:spcBef>
              <a:spcAft>
                <a:spcPts val="1600"/>
              </a:spcAft>
            </a:pPr>
            <a:r>
              <a:rPr lang="en" dirty="0">
                <a:solidFill>
                  <a:srgbClr val="424242"/>
                </a:solidFill>
              </a:rPr>
              <a:t>For example, suspended solids can come from nonpoint source from land run-off or point source from sewage pipe or storm drain.</a:t>
            </a:r>
            <a:endParaRPr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7200000" cy="707400"/>
          </a:xfr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CA"/>
              <a:t>Synthetic Compounds</a:t>
            </a:r>
          </a:p>
        </p:txBody>
      </p:sp>
      <p:sp>
        <p:nvSpPr>
          <p:cNvPr id="131" name="Google Shape;131;p23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7200000" cy="3302700"/>
          </a:xfr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CA" b="1" dirty="0"/>
              <a:t>Persistent Organic Pollutants (POPs) </a:t>
            </a:r>
            <a:r>
              <a:rPr lang="en-CA" dirty="0"/>
              <a:t>are an example of man-made (synthetic) compounds and can bioaccumulate and </a:t>
            </a:r>
            <a:r>
              <a:rPr lang="en-CA" dirty="0" err="1"/>
              <a:t>biomagnify</a:t>
            </a:r>
            <a:r>
              <a:rPr lang="en-CA" dirty="0"/>
              <a:t>.</a:t>
            </a:r>
          </a:p>
          <a:p>
            <a:endParaRPr lang="en-CA" dirty="0"/>
          </a:p>
          <a:p>
            <a:r>
              <a:rPr lang="en-CA" dirty="0"/>
              <a:t>Due to the Coriolis effect POPs reach higher concentrations in polar regions.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7200000" cy="707400"/>
          </a:xfr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CA" dirty="0"/>
              <a:t>Pathogens</a:t>
            </a:r>
          </a:p>
        </p:txBody>
      </p:sp>
      <p:sp>
        <p:nvSpPr>
          <p:cNvPr id="137" name="Google Shape;137;p24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7200000" cy="3302700"/>
          </a:xfr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CA" dirty="0"/>
              <a:t>Bacteria, protozoa, viruses, fungi, and other microbes.</a:t>
            </a:r>
          </a:p>
          <a:p>
            <a:endParaRPr lang="en-CA" dirty="0"/>
          </a:p>
          <a:p>
            <a:r>
              <a:rPr lang="en-CA" dirty="0"/>
              <a:t>Pathogens are water-borne disease causing microorganisms. </a:t>
            </a:r>
          </a:p>
          <a:p>
            <a:endParaRPr lang="en-CA" dirty="0"/>
          </a:p>
          <a:p>
            <a:r>
              <a:rPr lang="en-CA" dirty="0"/>
              <a:t>Some examples include diarrhea, vomiting, cholera, dysentery, typhoid, intestinal parasites, etc. In some instances, fecal matter of an infected person reaches a water source contaminating groundwater.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5"/>
          <p:cNvSpPr txBox="1">
            <a:spLocks noGrp="1"/>
          </p:cNvSpPr>
          <p:nvPr>
            <p:ph type="title"/>
          </p:nvPr>
        </p:nvSpPr>
        <p:spPr>
          <a:xfrm>
            <a:off x="311702" y="480649"/>
            <a:ext cx="3240968" cy="755700"/>
          </a:xfr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CA"/>
              <a:t>Biological Pollutants</a:t>
            </a:r>
          </a:p>
        </p:txBody>
      </p:sp>
      <p:sp>
        <p:nvSpPr>
          <p:cNvPr id="143" name="Google Shape;143;p25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3240969" cy="3179400"/>
          </a:xfr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CA" b="1" dirty="0"/>
              <a:t>Invasives species </a:t>
            </a:r>
            <a:r>
              <a:rPr lang="en-CA" dirty="0"/>
              <a:t>— competition with native species can lead to extinction and have serious ecological and economic impacts. </a:t>
            </a:r>
          </a:p>
          <a:p>
            <a:endParaRPr lang="en-CA" dirty="0"/>
          </a:p>
          <a:p>
            <a:r>
              <a:rPr lang="en-CA" dirty="0"/>
              <a:t>For example: Quagga and zebra mussel species (currently not in BC)</a:t>
            </a:r>
          </a:p>
          <a:p>
            <a:pPr lvl="0"/>
            <a:endParaRPr lang="en-CA" dirty="0"/>
          </a:p>
        </p:txBody>
      </p:sp>
      <p:pic>
        <p:nvPicPr>
          <p:cNvPr id="3" name="Picture 2" descr="A group of mussels on a piece of wood&#10;&#10;AI-generated content may be incorrect.">
            <a:extLst>
              <a:ext uri="{FF2B5EF4-FFF2-40B4-BE49-F238E27FC236}">
                <a16:creationId xmlns:a16="http://schemas.microsoft.com/office/drawing/2014/main" id="{2116CFE2-6FB5-CD71-24BC-BDE668B33B4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2345" r="1128"/>
          <a:stretch/>
        </p:blipFill>
        <p:spPr>
          <a:xfrm>
            <a:off x="4002375" y="-848"/>
            <a:ext cx="5141626" cy="5144348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CA" dirty="0"/>
              <a:t>Noise &amp; Light Pollution</a:t>
            </a:r>
          </a:p>
        </p:txBody>
      </p:sp>
      <p:sp>
        <p:nvSpPr>
          <p:cNvPr id="149" name="Google Shape;149;p26"/>
          <p:cNvSpPr txBox="1">
            <a:spLocks noGrp="1"/>
          </p:cNvSpPr>
          <p:nvPr>
            <p:ph type="body" idx="1"/>
          </p:nvPr>
        </p:nvSpPr>
        <p:spPr>
          <a:xfrm>
            <a:off x="311700" y="1266175"/>
            <a:ext cx="3999900" cy="3302700"/>
          </a:xfr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39700" lvl="0" indent="0">
              <a:buNone/>
            </a:pPr>
            <a:r>
              <a:rPr lang="en-CA" b="1" dirty="0"/>
              <a:t>Noise pollution …</a:t>
            </a:r>
          </a:p>
          <a:p>
            <a:pPr marL="139700" lvl="0" indent="0">
              <a:buNone/>
            </a:pPr>
            <a:endParaRPr lang="en-CA" b="1" dirty="0"/>
          </a:p>
          <a:p>
            <a:pPr lvl="0"/>
            <a:r>
              <a:rPr lang="en-CA" b="1" dirty="0"/>
              <a:t>… </a:t>
            </a:r>
            <a:r>
              <a:rPr lang="en-CA" dirty="0"/>
              <a:t>can affect aquatic, marine, and terrestrial organisms from navigating and communicating. </a:t>
            </a:r>
          </a:p>
        </p:txBody>
      </p:sp>
      <p:sp>
        <p:nvSpPr>
          <p:cNvPr id="150" name="Google Shape;150;p26"/>
          <p:cNvSpPr txBox="1">
            <a:spLocks noGrp="1"/>
          </p:cNvSpPr>
          <p:nvPr>
            <p:ph type="body" idx="2"/>
          </p:nvPr>
        </p:nvSpPr>
        <p:spPr>
          <a:xfrm>
            <a:off x="4832400" y="1266175"/>
            <a:ext cx="3999900" cy="3302700"/>
          </a:xfr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39700" lvl="0" indent="0">
              <a:buNone/>
            </a:pPr>
            <a:r>
              <a:rPr lang="en-CA" b="1" dirty="0"/>
              <a:t>Light pollution … </a:t>
            </a:r>
          </a:p>
          <a:p>
            <a:pPr marL="139700" lvl="0" indent="0">
              <a:buNone/>
            </a:pPr>
            <a:endParaRPr lang="en-CA" b="1" dirty="0"/>
          </a:p>
          <a:p>
            <a:pPr lvl="0"/>
            <a:r>
              <a:rPr lang="en-CA" b="1" dirty="0"/>
              <a:t>… </a:t>
            </a:r>
            <a:r>
              <a:rPr lang="en-CA" dirty="0"/>
              <a:t>affects behaviour of organisms disrupting circadian rhythms.</a:t>
            </a:r>
          </a:p>
          <a:p>
            <a:pPr lvl="0"/>
            <a:endParaRPr lang="en-CA" dirty="0"/>
          </a:p>
          <a:p>
            <a:pPr lvl="0"/>
            <a:r>
              <a:rPr lang="en-CA" b="1" dirty="0"/>
              <a:t>… </a:t>
            </a:r>
            <a:r>
              <a:rPr lang="en-CA" dirty="0"/>
              <a:t>disorientates migrating birds.</a:t>
            </a:r>
          </a:p>
          <a:p>
            <a:pPr lvl="0"/>
            <a:endParaRPr lang="en-CA" dirty="0"/>
          </a:p>
          <a:p>
            <a:pPr marL="139700" lvl="0" indent="0">
              <a:buNone/>
            </a:pPr>
            <a:r>
              <a:rPr lang="en-CA" dirty="0"/>
              <a:t>For example, light pollution prevents turtles from coming to nest on beaches and prevents hatchlings from orienting towards the sea.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7"/>
          <p:cNvSpPr txBox="1">
            <a:spLocks noGrp="1"/>
          </p:cNvSpPr>
          <p:nvPr>
            <p:ph type="title"/>
          </p:nvPr>
        </p:nvSpPr>
        <p:spPr/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CA" dirty="0"/>
              <a:t>Common Sources of Water Contaminants</a:t>
            </a:r>
          </a:p>
        </p:txBody>
      </p:sp>
      <p:sp>
        <p:nvSpPr>
          <p:cNvPr id="156" name="Google Shape;156;p27"/>
          <p:cNvSpPr txBox="1">
            <a:spLocks noGrp="1"/>
          </p:cNvSpPr>
          <p:nvPr>
            <p:ph type="body" idx="1"/>
          </p:nvPr>
        </p:nvSpPr>
        <p:spPr/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CA" b="1" dirty="0"/>
              <a:t>Vehicles</a:t>
            </a:r>
            <a:r>
              <a:rPr lang="en-CA" dirty="0"/>
              <a:t> deposit oil, gas, grease, and other contaminants on roads and paved surfaces.</a:t>
            </a:r>
          </a:p>
          <a:p>
            <a:pPr lvl="0"/>
            <a:endParaRPr lang="en-CA" dirty="0"/>
          </a:p>
          <a:p>
            <a:pPr lvl="0"/>
            <a:r>
              <a:rPr lang="en-CA" dirty="0"/>
              <a:t>Exhaust, brake dust, engine fluids, washing, and vehicle maintenance can also contaminate through stormwater runoff.</a:t>
            </a:r>
          </a:p>
        </p:txBody>
      </p:sp>
      <p:sp>
        <p:nvSpPr>
          <p:cNvPr id="157" name="Google Shape;157;p27"/>
          <p:cNvSpPr txBox="1">
            <a:spLocks noGrp="1"/>
          </p:cNvSpPr>
          <p:nvPr>
            <p:ph type="body" idx="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indent="-285750"/>
            <a:r>
              <a:rPr lang="en" b="1" dirty="0"/>
              <a:t>Outdoor maintenance and washing </a:t>
            </a:r>
            <a:r>
              <a:rPr lang="en" dirty="0"/>
              <a:t>lead to the release of contaminants including metals, paints, oils, and wood.</a:t>
            </a:r>
            <a:endParaRPr dirty="0"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 b="1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28"/>
          <p:cNvSpPr txBox="1">
            <a:spLocks noGrp="1"/>
          </p:cNvSpPr>
          <p:nvPr>
            <p:ph type="title"/>
          </p:nvPr>
        </p:nvSpPr>
        <p:spPr/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CA" dirty="0"/>
              <a:t>Common Sources of Water Contaminants</a:t>
            </a:r>
          </a:p>
        </p:txBody>
      </p:sp>
      <p:sp>
        <p:nvSpPr>
          <p:cNvPr id="163" name="Google Shape;163;p28"/>
          <p:cNvSpPr txBox="1">
            <a:spLocks noGrp="1"/>
          </p:cNvSpPr>
          <p:nvPr>
            <p:ph type="body" idx="1"/>
          </p:nvPr>
        </p:nvSpPr>
        <p:spPr/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CA" dirty="0"/>
              <a:t>Deteriorating </a:t>
            </a:r>
            <a:r>
              <a:rPr lang="en-CA" b="1" dirty="0"/>
              <a:t>heating oil tanks </a:t>
            </a:r>
            <a:r>
              <a:rPr lang="en-CA" dirty="0"/>
              <a:t>can leak oil into the soil and surrounding area.</a:t>
            </a:r>
          </a:p>
          <a:p>
            <a:pPr marL="139700" lvl="0" indent="0">
              <a:buNone/>
            </a:pPr>
            <a:endParaRPr lang="en-CA" dirty="0"/>
          </a:p>
          <a:p>
            <a:pPr lvl="0"/>
            <a:r>
              <a:rPr lang="en-CA" dirty="0"/>
              <a:t>Heavy rains, floods, and disconnected storm drains can lead to </a:t>
            </a:r>
            <a:r>
              <a:rPr lang="en-CA" b="1" dirty="0"/>
              <a:t>overflowing storm drains networks</a:t>
            </a:r>
            <a:r>
              <a:rPr lang="en-CA" dirty="0"/>
              <a:t> into nearby streams and waterways.</a:t>
            </a:r>
          </a:p>
        </p:txBody>
      </p:sp>
      <p:sp>
        <p:nvSpPr>
          <p:cNvPr id="164" name="Google Shape;164;p28"/>
          <p:cNvSpPr txBox="1">
            <a:spLocks noGrp="1"/>
          </p:cNvSpPr>
          <p:nvPr>
            <p:ph type="body" idx="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indent="-285750"/>
            <a:r>
              <a:rPr lang="en" b="1" dirty="0"/>
              <a:t>Agriculture and residential areas </a:t>
            </a:r>
            <a:r>
              <a:rPr lang="en" dirty="0"/>
              <a:t>that use pesticides, herbicides, fertilizers, and chemicals can be washed away into streams and waterways. </a:t>
            </a:r>
            <a:r>
              <a:rPr lang="en" b="1" dirty="0"/>
              <a:t> </a:t>
            </a:r>
            <a:endParaRPr dirty="0"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 b="1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30"/>
          <p:cNvSpPr txBox="1">
            <a:spLocks noGrp="1"/>
          </p:cNvSpPr>
          <p:nvPr>
            <p:ph type="body" idx="4294967295"/>
          </p:nvPr>
        </p:nvSpPr>
        <p:spPr>
          <a:xfrm>
            <a:off x="342899" y="1195693"/>
            <a:ext cx="3241675" cy="3719267"/>
          </a:xfr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2400" indent="0">
              <a:buNone/>
            </a:pPr>
            <a:r>
              <a:rPr lang="en-CA" sz="20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+mn-lt"/>
              </a:rPr>
              <a:t>Take a walk to a nearby stream or pond.</a:t>
            </a:r>
            <a:endParaRPr lang="en-CA" sz="1200" dirty="0">
              <a:solidFill>
                <a:schemeClr val="bg1"/>
              </a:solidFill>
              <a:latin typeface="+mn-lt"/>
            </a:endParaRPr>
          </a:p>
          <a:p>
            <a:pPr marL="152400" indent="0">
              <a:buNone/>
            </a:pPr>
            <a:endParaRPr lang="en-CA" sz="2000" dirty="0">
              <a:solidFill>
                <a:schemeClr val="bg1"/>
              </a:solidFill>
              <a:latin typeface="+mn-lt"/>
            </a:endParaRPr>
          </a:p>
          <a:p>
            <a:pPr marL="152400" indent="0">
              <a:buNone/>
            </a:pPr>
            <a:r>
              <a:rPr lang="en-CA" sz="2000" dirty="0">
                <a:solidFill>
                  <a:schemeClr val="bg1"/>
                </a:solidFill>
                <a:latin typeface="+mn-lt"/>
              </a:rPr>
              <a:t>Around your local stream or pond, what are some possible non-point sources of pollution that could affect the water quality?</a:t>
            </a:r>
          </a:p>
        </p:txBody>
      </p:sp>
      <p:pic>
        <p:nvPicPr>
          <p:cNvPr id="3" name="Picture 2" descr="Two girls sitting on a rock by a lake&#10;&#10;AI-generated content may be incorrect.">
            <a:extLst>
              <a:ext uri="{FF2B5EF4-FFF2-40B4-BE49-F238E27FC236}">
                <a16:creationId xmlns:a16="http://schemas.microsoft.com/office/drawing/2014/main" id="{18E68437-3DBE-365E-08E2-AD0F7E940B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0500" y="0"/>
            <a:ext cx="51435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An aerial view of a neighborhood&#10;&#10;AI-generated content may be incorrect.">
            <a:extLst>
              <a:ext uri="{FF2B5EF4-FFF2-40B4-BE49-F238E27FC236}">
                <a16:creationId xmlns:a16="http://schemas.microsoft.com/office/drawing/2014/main" id="{001B1B1C-39BB-9A9F-966F-EEAE278E56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0"/>
            <a:ext cx="5143500" cy="5143500"/>
          </a:xfrm>
          <a:prstGeom prst="rect">
            <a:avLst/>
          </a:prstGeom>
        </p:spPr>
      </p:pic>
      <p:pic>
        <p:nvPicPr>
          <p:cNvPr id="6" name="Picture 5" descr="Two girls sitting on a rock by a lake&#10;&#10;AI-generated content may be incorrect.">
            <a:extLst>
              <a:ext uri="{FF2B5EF4-FFF2-40B4-BE49-F238E27FC236}">
                <a16:creationId xmlns:a16="http://schemas.microsoft.com/office/drawing/2014/main" id="{F3A76375-A00E-DD72-62E4-D22189DA28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0505" y="1262864"/>
            <a:ext cx="2996588" cy="2996588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CDE16F9A-9C68-BFB9-9497-ACB7FB2A6A39}"/>
              </a:ext>
            </a:extLst>
          </p:cNvPr>
          <p:cNvCxnSpPr>
            <a:cxnSpLocks/>
          </p:cNvCxnSpPr>
          <p:nvPr/>
        </p:nvCxnSpPr>
        <p:spPr>
          <a:xfrm flipV="1">
            <a:off x="2930487" y="2329962"/>
            <a:ext cx="3698913" cy="1206452"/>
          </a:xfrm>
          <a:prstGeom prst="straightConnector1">
            <a:avLst/>
          </a:prstGeom>
          <a:ln w="7620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255616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9D98249-412A-242E-4D5F-B603DD0CEB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An aerial view of a neighborhood&#10;&#10;AI-generated content may be incorrect.">
            <a:extLst>
              <a:ext uri="{FF2B5EF4-FFF2-40B4-BE49-F238E27FC236}">
                <a16:creationId xmlns:a16="http://schemas.microsoft.com/office/drawing/2014/main" id="{88A2D084-0B82-E5A1-6C25-9BAFD539C6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0"/>
            <a:ext cx="5143500" cy="5143500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5A71794C-CA63-1477-0FB9-E766CFCAA2E0}"/>
              </a:ext>
            </a:extLst>
          </p:cNvPr>
          <p:cNvCxnSpPr>
            <a:cxnSpLocks/>
          </p:cNvCxnSpPr>
          <p:nvPr/>
        </p:nvCxnSpPr>
        <p:spPr>
          <a:xfrm>
            <a:off x="3455988" y="492932"/>
            <a:ext cx="1257007" cy="113914"/>
          </a:xfrm>
          <a:prstGeom prst="straightConnector1">
            <a:avLst/>
          </a:prstGeom>
          <a:ln w="7620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E68FC4E4-72E4-C065-840E-71BD4B84BEFE}"/>
              </a:ext>
            </a:extLst>
          </p:cNvPr>
          <p:cNvSpPr txBox="1"/>
          <p:nvPr/>
        </p:nvSpPr>
        <p:spPr>
          <a:xfrm>
            <a:off x="254976" y="330775"/>
            <a:ext cx="3182816" cy="4616648"/>
          </a:xfrm>
          <a:prstGeom prst="rect">
            <a:avLst/>
          </a:prstGeom>
          <a:noFill/>
        </p:spPr>
        <p:txBody>
          <a:bodyPr wrap="square" numCol="1">
            <a:spAutoFit/>
          </a:bodyPr>
          <a:lstStyle/>
          <a:p>
            <a:pPr algn="r"/>
            <a:r>
              <a:rPr lang="en-CA" sz="1400" b="1" dirty="0">
                <a:solidFill>
                  <a:schemeClr val="bg1"/>
                </a:solidFill>
              </a:rPr>
              <a:t>Residential houses </a:t>
            </a:r>
            <a:br>
              <a:rPr lang="en-CA" sz="1400" b="1" dirty="0">
                <a:solidFill>
                  <a:schemeClr val="bg1"/>
                </a:solidFill>
              </a:rPr>
            </a:br>
            <a:r>
              <a:rPr lang="en-CA" sz="1400" i="1" dirty="0">
                <a:solidFill>
                  <a:schemeClr val="tx2"/>
                </a:solidFill>
              </a:rPr>
              <a:t>fertilizers, impervious services</a:t>
            </a:r>
          </a:p>
          <a:p>
            <a:pPr algn="r"/>
            <a:endParaRPr lang="en-CA" b="1" dirty="0">
              <a:solidFill>
                <a:schemeClr val="bg1"/>
              </a:solidFill>
            </a:endParaRPr>
          </a:p>
          <a:p>
            <a:pPr algn="r"/>
            <a:r>
              <a:rPr lang="en-CA" sz="1400" b="1" dirty="0">
                <a:solidFill>
                  <a:schemeClr val="bg1"/>
                </a:solidFill>
              </a:rPr>
              <a:t>Farm </a:t>
            </a:r>
            <a:br>
              <a:rPr lang="en-CA" sz="1400" b="1" dirty="0">
                <a:solidFill>
                  <a:schemeClr val="bg1"/>
                </a:solidFill>
              </a:rPr>
            </a:br>
            <a:r>
              <a:rPr lang="en-CA" sz="1400" i="1" dirty="0">
                <a:solidFill>
                  <a:schemeClr val="tx2"/>
                </a:solidFill>
              </a:rPr>
              <a:t>pesticides, fertilizers, manure</a:t>
            </a:r>
            <a:endParaRPr lang="en-CA" sz="1400" b="1" i="1" dirty="0">
              <a:solidFill>
                <a:schemeClr val="tx2"/>
              </a:solidFill>
            </a:endParaRPr>
          </a:p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CA" b="1" dirty="0">
              <a:solidFill>
                <a:schemeClr val="bg1"/>
              </a:solidFill>
            </a:endParaRPr>
          </a:p>
          <a:p>
            <a:pPr algn="r"/>
            <a:r>
              <a:rPr lang="en-CA" sz="1400" b="1" dirty="0">
                <a:solidFill>
                  <a:schemeClr val="bg1"/>
                </a:solidFill>
              </a:rPr>
              <a:t>Industrial/Construction</a:t>
            </a:r>
            <a:r>
              <a:rPr lang="en-CA" sz="1400" dirty="0">
                <a:solidFill>
                  <a:schemeClr val="bg1"/>
                </a:solidFill>
              </a:rPr>
              <a:t> </a:t>
            </a:r>
            <a:br>
              <a:rPr lang="en-CA" sz="1400" dirty="0">
                <a:solidFill>
                  <a:schemeClr val="bg1"/>
                </a:solidFill>
              </a:rPr>
            </a:br>
            <a:r>
              <a:rPr lang="en-CA" sz="1400" i="1" dirty="0">
                <a:solidFill>
                  <a:schemeClr val="tx2"/>
                </a:solidFill>
              </a:rPr>
              <a:t>sediment, gas/oil, chemicals</a:t>
            </a:r>
            <a:endParaRPr lang="en-CA" sz="1400" b="1" i="1" dirty="0">
              <a:solidFill>
                <a:schemeClr val="tx2"/>
              </a:solidFill>
            </a:endParaRPr>
          </a:p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CA" b="1" dirty="0">
              <a:solidFill>
                <a:schemeClr val="bg1"/>
              </a:solidFill>
            </a:endParaRPr>
          </a:p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400" b="1" dirty="0">
                <a:solidFill>
                  <a:schemeClr val="bg1"/>
                </a:solidFill>
              </a:rPr>
              <a:t>Runoff </a:t>
            </a:r>
            <a:br>
              <a:rPr lang="en-CA" sz="1400" b="1" dirty="0">
                <a:solidFill>
                  <a:schemeClr val="bg1"/>
                </a:solidFill>
              </a:rPr>
            </a:br>
            <a:r>
              <a:rPr lang="en-CA" sz="1400" i="1" dirty="0">
                <a:solidFill>
                  <a:schemeClr val="tx2"/>
                </a:solidFill>
              </a:rPr>
              <a:t>overflow of fluid from a farm, </a:t>
            </a:r>
            <a:br>
              <a:rPr lang="en-CA" sz="1400" i="1" dirty="0">
                <a:solidFill>
                  <a:schemeClr val="tx2"/>
                </a:solidFill>
              </a:rPr>
            </a:br>
            <a:r>
              <a:rPr lang="en-CA" sz="1400" i="1" dirty="0">
                <a:solidFill>
                  <a:schemeClr val="tx2"/>
                </a:solidFill>
              </a:rPr>
              <a:t>urban area, or industrial factory</a:t>
            </a:r>
          </a:p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CA" sz="1400" b="1" i="1" dirty="0">
              <a:solidFill>
                <a:schemeClr val="bg1"/>
              </a:solidFill>
            </a:endParaRPr>
          </a:p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400" b="1" dirty="0">
                <a:solidFill>
                  <a:schemeClr val="bg1"/>
                </a:solidFill>
              </a:rPr>
              <a:t>Soccer field </a:t>
            </a:r>
            <a:br>
              <a:rPr lang="en-CA" sz="1400" b="1" dirty="0">
                <a:solidFill>
                  <a:schemeClr val="bg1"/>
                </a:solidFill>
              </a:rPr>
            </a:br>
            <a:r>
              <a:rPr lang="en-CA" sz="1400" i="1" dirty="0">
                <a:solidFill>
                  <a:schemeClr val="tx2"/>
                </a:solidFill>
              </a:rPr>
              <a:t>fertilizer, pet waste</a:t>
            </a:r>
          </a:p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CA" sz="1400" b="1" dirty="0">
              <a:solidFill>
                <a:schemeClr val="bg1"/>
              </a:solidFill>
            </a:endParaRPr>
          </a:p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400" b="1" dirty="0">
                <a:solidFill>
                  <a:schemeClr val="bg1"/>
                </a:solidFill>
              </a:rPr>
              <a:t>Storm sewer</a:t>
            </a:r>
            <a:r>
              <a:rPr lang="en-CA" sz="1400" dirty="0">
                <a:solidFill>
                  <a:schemeClr val="bg1"/>
                </a:solidFill>
              </a:rPr>
              <a:t> </a:t>
            </a:r>
            <a:br>
              <a:rPr lang="en-CA" sz="1400" dirty="0">
                <a:solidFill>
                  <a:schemeClr val="bg1"/>
                </a:solidFill>
              </a:rPr>
            </a:br>
            <a:r>
              <a:rPr lang="en-CA" sz="1400" i="1" dirty="0">
                <a:solidFill>
                  <a:schemeClr val="tx2"/>
                </a:solidFill>
              </a:rPr>
              <a:t>a system of pipes (separate from sanitary sewers) that carry water runoff from building and land surfaces</a:t>
            </a:r>
          </a:p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CA" sz="1400" dirty="0">
              <a:solidFill>
                <a:schemeClr val="bg1"/>
              </a:solidFill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6AC9D032-D2A1-6FE4-EE8C-5192C219BFAF}"/>
              </a:ext>
            </a:extLst>
          </p:cNvPr>
          <p:cNvCxnSpPr>
            <a:cxnSpLocks/>
          </p:cNvCxnSpPr>
          <p:nvPr/>
        </p:nvCxnSpPr>
        <p:spPr>
          <a:xfrm flipV="1">
            <a:off x="3455988" y="719315"/>
            <a:ext cx="5222020" cy="399844"/>
          </a:xfrm>
          <a:prstGeom prst="straightConnector1">
            <a:avLst/>
          </a:prstGeom>
          <a:ln w="7620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B21E34FD-A60E-D31A-7765-96569A415629}"/>
              </a:ext>
            </a:extLst>
          </p:cNvPr>
          <p:cNvCxnSpPr>
            <a:cxnSpLocks/>
          </p:cNvCxnSpPr>
          <p:nvPr/>
        </p:nvCxnSpPr>
        <p:spPr>
          <a:xfrm flipV="1">
            <a:off x="3455988" y="1475269"/>
            <a:ext cx="2601912" cy="304707"/>
          </a:xfrm>
          <a:prstGeom prst="straightConnector1">
            <a:avLst/>
          </a:prstGeom>
          <a:ln w="7620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C0B313A-F467-9F61-13C7-136DEE36D038}"/>
              </a:ext>
            </a:extLst>
          </p:cNvPr>
          <p:cNvCxnSpPr>
            <a:cxnSpLocks/>
          </p:cNvCxnSpPr>
          <p:nvPr/>
        </p:nvCxnSpPr>
        <p:spPr>
          <a:xfrm flipV="1">
            <a:off x="3455988" y="1763914"/>
            <a:ext cx="3850420" cy="660232"/>
          </a:xfrm>
          <a:prstGeom prst="straightConnector1">
            <a:avLst/>
          </a:prstGeom>
          <a:ln w="7620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D469EA72-87AA-341D-9F00-CC579809B452}"/>
              </a:ext>
            </a:extLst>
          </p:cNvPr>
          <p:cNvCxnSpPr>
            <a:cxnSpLocks/>
          </p:cNvCxnSpPr>
          <p:nvPr/>
        </p:nvCxnSpPr>
        <p:spPr>
          <a:xfrm flipV="1">
            <a:off x="3455988" y="2827907"/>
            <a:ext cx="1257007" cy="434039"/>
          </a:xfrm>
          <a:prstGeom prst="straightConnector1">
            <a:avLst/>
          </a:prstGeom>
          <a:ln w="7620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3D22E666-2970-41A6-29B2-9695DB9B078F}"/>
              </a:ext>
            </a:extLst>
          </p:cNvPr>
          <p:cNvCxnSpPr>
            <a:cxnSpLocks/>
          </p:cNvCxnSpPr>
          <p:nvPr/>
        </p:nvCxnSpPr>
        <p:spPr>
          <a:xfrm flipV="1">
            <a:off x="3455988" y="3745523"/>
            <a:ext cx="2601912" cy="158262"/>
          </a:xfrm>
          <a:prstGeom prst="straightConnector1">
            <a:avLst/>
          </a:prstGeom>
          <a:ln w="7620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8641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4"/>
          <p:cNvSpPr txBox="1">
            <a:spLocks noGrp="1"/>
          </p:cNvSpPr>
          <p:nvPr>
            <p:ph type="title"/>
          </p:nvPr>
        </p:nvSpPr>
        <p:spPr>
          <a:xfrm>
            <a:off x="314404" y="526350"/>
            <a:ext cx="3240000" cy="1320035"/>
          </a:xfr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CA" dirty="0"/>
              <a:t>Learning Objectives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BB6E59E-1BB9-E618-4228-7A062B84F4D8}"/>
              </a:ext>
            </a:extLst>
          </p:cNvPr>
          <p:cNvSpPr>
            <a:spLocks noGrp="1"/>
          </p:cNvSpPr>
          <p:nvPr>
            <p:ph type="body" idx="4294967295"/>
          </p:nvPr>
        </p:nvSpPr>
        <p:spPr>
          <a:xfrm>
            <a:off x="474783" y="1952624"/>
            <a:ext cx="7499839" cy="2777637"/>
          </a:xfrm>
        </p:spPr>
        <p:txBody>
          <a:bodyPr/>
          <a:lstStyle/>
          <a:p>
            <a:pPr>
              <a:buClr>
                <a:schemeClr val="bg1"/>
              </a:buClr>
            </a:pPr>
            <a:r>
              <a:rPr lang="en-CA" sz="2400" b="1" dirty="0">
                <a:solidFill>
                  <a:schemeClr val="bg1"/>
                </a:solidFill>
                <a:latin typeface="+mn-lt"/>
                <a:sym typeface="Open Sans"/>
              </a:rPr>
              <a:t>To be able to identify human actions that affect the water quality of urban streams.</a:t>
            </a:r>
          </a:p>
          <a:p>
            <a:pPr>
              <a:buClr>
                <a:schemeClr val="bg1"/>
              </a:buClr>
            </a:pPr>
            <a:endParaRPr lang="en-CA" sz="2400" b="1" dirty="0">
              <a:solidFill>
                <a:schemeClr val="bg1"/>
              </a:solidFill>
              <a:latin typeface="+mn-lt"/>
              <a:sym typeface="Open Sans"/>
            </a:endParaRPr>
          </a:p>
          <a:p>
            <a:pPr>
              <a:buClr>
                <a:schemeClr val="bg1"/>
              </a:buClr>
            </a:pPr>
            <a:r>
              <a:rPr lang="en-CA" sz="2400" b="1" dirty="0">
                <a:solidFill>
                  <a:schemeClr val="bg1"/>
                </a:solidFill>
                <a:latin typeface="+mn-lt"/>
                <a:sym typeface="Open Sans"/>
              </a:rPr>
              <a:t>To be able to describe how stormwater runoff affects water quality.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A929DD73-51A4-E047-7DC4-C6B0D3B540CE}"/>
              </a:ext>
            </a:extLst>
          </p:cNvPr>
          <p:cNvSpPr/>
          <p:nvPr/>
        </p:nvSpPr>
        <p:spPr>
          <a:xfrm>
            <a:off x="0" y="4191940"/>
            <a:ext cx="9144000" cy="951560"/>
          </a:xfrm>
          <a:prstGeom prst="rect">
            <a:avLst/>
          </a:prstGeom>
          <a:solidFill>
            <a:srgbClr val="E6F0E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" name="Picture 2" descr="A logo for a company&#10;&#10;AI-generated content may be incorrect.">
            <a:extLst>
              <a:ext uri="{FF2B5EF4-FFF2-40B4-BE49-F238E27FC236}">
                <a16:creationId xmlns:a16="http://schemas.microsoft.com/office/drawing/2014/main" id="{619837FD-13A8-BE35-7FE0-DC89B60827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0054" y="1633576"/>
            <a:ext cx="6260123" cy="240388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59D0B1E-AC99-07A3-8762-7CF8AAFD5F13}"/>
              </a:ext>
            </a:extLst>
          </p:cNvPr>
          <p:cNvSpPr txBox="1"/>
          <p:nvPr/>
        </p:nvSpPr>
        <p:spPr>
          <a:xfrm>
            <a:off x="1995854" y="4359943"/>
            <a:ext cx="5257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6"/>
                </a:solidFill>
                <a:latin typeface="+mn-lt"/>
              </a:rPr>
              <a:t>Learn more at </a:t>
            </a:r>
            <a:r>
              <a:rPr lang="en-US" sz="1600" i="1" dirty="0" err="1">
                <a:solidFill>
                  <a:schemeClr val="tx1"/>
                </a:solidFill>
                <a:latin typeface="+mn-lt"/>
              </a:rPr>
              <a:t>www.engagewithnbs.ca</a:t>
            </a:r>
            <a:endParaRPr lang="en-US" sz="1600" i="1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13131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74AAF51-CBC2-B73E-634A-9DC2B4F8CC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Which human actions affect the quality of water in urban streams?</a:t>
            </a:r>
          </a:p>
        </p:txBody>
      </p:sp>
      <p:pic>
        <p:nvPicPr>
          <p:cNvPr id="11" name="Picture 10" descr="A stream with trash in it&#10;&#10;AI-generated content may be incorrect.">
            <a:extLst>
              <a:ext uri="{FF2B5EF4-FFF2-40B4-BE49-F238E27FC236}">
                <a16:creationId xmlns:a16="http://schemas.microsoft.com/office/drawing/2014/main" id="{44755522-C961-E16D-3FD6-C262E81A67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0500" y="0"/>
            <a:ext cx="51435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6"/>
          <p:cNvSpPr txBox="1"/>
          <p:nvPr/>
        </p:nvSpPr>
        <p:spPr>
          <a:xfrm>
            <a:off x="1077600" y="4138158"/>
            <a:ext cx="6988800" cy="5026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algn="ctr">
              <a:lnSpc>
                <a:spcPct val="150000"/>
              </a:lnSpc>
              <a:spcBef>
                <a:spcPts val="525"/>
              </a:spcBef>
            </a:pPr>
            <a:r>
              <a:rPr lang="en-CA" sz="1100" dirty="0">
                <a:solidFill>
                  <a:schemeClr val="bg1"/>
                </a:solidFill>
                <a:effectLst/>
                <a:latin typeface="+mn-lt"/>
                <a:ea typeface="Edita Rg" panose="02000503060000020003" pitchFamily="2" charset="-128"/>
              </a:rPr>
              <a:t>Watch the 5-minute video </a:t>
            </a:r>
            <a:r>
              <a:rPr lang="en-CA" sz="1100" i="1" dirty="0">
                <a:solidFill>
                  <a:schemeClr val="bg1"/>
                </a:solidFill>
                <a:effectLst/>
                <a:latin typeface="+mn-lt"/>
                <a:ea typeface="Edita Rg" panose="02000503060000020003" pitchFamily="2" charset="-128"/>
              </a:rPr>
              <a:t>Watershed Stewardship: Contaminants in Stormwater</a:t>
            </a:r>
            <a:r>
              <a:rPr lang="en-CA" sz="1100" dirty="0">
                <a:solidFill>
                  <a:schemeClr val="bg1"/>
                </a:solidFill>
                <a:effectLst/>
                <a:latin typeface="+mn-lt"/>
                <a:ea typeface="Edita Rg" panose="02000503060000020003" pitchFamily="2" charset="-128"/>
              </a:rPr>
              <a:t>: </a:t>
            </a:r>
            <a:r>
              <a:rPr lang="en-CA" sz="1100" i="1" dirty="0">
                <a:solidFill>
                  <a:schemeClr val="bg1"/>
                </a:solidFill>
                <a:effectLst/>
                <a:latin typeface="+mn-lt"/>
                <a:ea typeface="Edita Rg" panose="02000503060000020003" pitchFamily="2" charset="-128"/>
              </a:rPr>
              <a:t>https://</a:t>
            </a:r>
            <a:r>
              <a:rPr lang="en-CA" sz="1100" i="1" dirty="0" err="1">
                <a:solidFill>
                  <a:schemeClr val="bg1"/>
                </a:solidFill>
                <a:effectLst/>
                <a:latin typeface="+mn-lt"/>
                <a:ea typeface="Edita Rg" panose="02000503060000020003" pitchFamily="2" charset="-128"/>
              </a:rPr>
              <a:t>youtu.be</a:t>
            </a:r>
            <a:r>
              <a:rPr lang="en-CA" sz="1100" i="1" dirty="0">
                <a:solidFill>
                  <a:schemeClr val="bg1"/>
                </a:solidFill>
                <a:effectLst/>
                <a:latin typeface="+mn-lt"/>
                <a:ea typeface="Edita Rg" panose="02000503060000020003" pitchFamily="2" charset="-128"/>
              </a:rPr>
              <a:t>/r0KEBORn4E4</a:t>
            </a:r>
            <a:endParaRPr lang="en-CA" sz="1100" dirty="0">
              <a:solidFill>
                <a:schemeClr val="bg1"/>
              </a:solidFill>
              <a:effectLst/>
              <a:latin typeface="+mn-lt"/>
              <a:ea typeface="Edita Rg" panose="02000503060000020003" pitchFamily="2" charset="-128"/>
            </a:endParaRPr>
          </a:p>
        </p:txBody>
      </p:sp>
      <p:pic>
        <p:nvPicPr>
          <p:cNvPr id="3" name="Picture 2" descr="A drawing of a river with a sign&#10;&#10;AI-generated content may be incorrect.">
            <a:extLst>
              <a:ext uri="{FF2B5EF4-FFF2-40B4-BE49-F238E27FC236}">
                <a16:creationId xmlns:a16="http://schemas.microsoft.com/office/drawing/2014/main" id="{DE1A91D5-F67C-8C00-5B97-D21E9C5C0E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4339" y="502671"/>
            <a:ext cx="5955321" cy="3349869"/>
          </a:xfrm>
          <a:prstGeom prst="rect">
            <a:avLst/>
          </a:prstGeom>
          <a:ln w="12700">
            <a:solidFill>
              <a:schemeClr val="bg2">
                <a:lumMod val="50000"/>
              </a:schemeClr>
            </a:solidFill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CA" dirty="0"/>
              <a:t>Water Pollution</a:t>
            </a:r>
          </a:p>
        </p:txBody>
      </p:sp>
      <p:sp>
        <p:nvSpPr>
          <p:cNvPr id="93" name="Google Shape;93;p17"/>
          <p:cNvSpPr txBox="1">
            <a:spLocks noGrp="1"/>
          </p:cNvSpPr>
          <p:nvPr>
            <p:ph type="body" idx="1"/>
          </p:nvPr>
        </p:nvSpPr>
        <p:spPr>
          <a:xfrm>
            <a:off x="311700" y="1266175"/>
            <a:ext cx="3999900" cy="3302700"/>
          </a:xfr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CA" sz="1200" b="1" dirty="0"/>
              <a:t>Pollution</a:t>
            </a:r>
            <a:r>
              <a:rPr lang="en-CA" sz="1200" dirty="0"/>
              <a:t> — undesirable state of the natural environment being contaminated with harmful substances as a consequence of human activities </a:t>
            </a:r>
          </a:p>
          <a:p>
            <a:pPr lvl="0"/>
            <a:endParaRPr lang="en-CA" sz="1200" dirty="0"/>
          </a:p>
          <a:p>
            <a:pPr lvl="0"/>
            <a:r>
              <a:rPr lang="en-CA" sz="1200" b="1" dirty="0"/>
              <a:t>Point source pollution </a:t>
            </a:r>
            <a:r>
              <a:rPr lang="en-CA" sz="1200" dirty="0"/>
              <a:t>— water pollution sources that may be traced to a specific source, such as a sewer line or a discharge pipe of an industrial facility </a:t>
            </a:r>
          </a:p>
          <a:p>
            <a:pPr lvl="0"/>
            <a:endParaRPr lang="en-CA" sz="1200" dirty="0"/>
          </a:p>
          <a:p>
            <a:pPr lvl="0"/>
            <a:r>
              <a:rPr lang="en-CA" sz="1200" b="1" dirty="0"/>
              <a:t>Non-point source pollution </a:t>
            </a:r>
            <a:r>
              <a:rPr lang="en-CA" sz="1200" dirty="0"/>
              <a:t>— pollution that cannot be tied to a single, identifiable source (for example, nitrate pollution from agriculture is nonpoint source pollution, since a single source can’t be identified)</a:t>
            </a:r>
          </a:p>
        </p:txBody>
      </p:sp>
      <p:sp>
        <p:nvSpPr>
          <p:cNvPr id="92" name="Google Shape;92;p17"/>
          <p:cNvSpPr txBox="1">
            <a:spLocks noGrp="1"/>
          </p:cNvSpPr>
          <p:nvPr>
            <p:ph type="body" idx="2"/>
          </p:nvPr>
        </p:nvSpPr>
        <p:spPr>
          <a:xfrm>
            <a:off x="4832400" y="1266175"/>
            <a:ext cx="3999900" cy="3302700"/>
          </a:xfr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CA" sz="1200" b="1" dirty="0"/>
              <a:t>Runoff</a:t>
            </a:r>
            <a:r>
              <a:rPr lang="en-CA" sz="1200" dirty="0"/>
              <a:t> — overflow of fluid from a farm, urban area, or industrial factory</a:t>
            </a:r>
          </a:p>
          <a:p>
            <a:pPr marL="139700" lvl="0" indent="0">
              <a:buNone/>
            </a:pPr>
            <a:endParaRPr lang="en-CA" sz="1200" dirty="0"/>
          </a:p>
          <a:p>
            <a:pPr lvl="0"/>
            <a:r>
              <a:rPr lang="en-CA" sz="1200" b="1" dirty="0"/>
              <a:t>Stormwater drain </a:t>
            </a:r>
            <a:r>
              <a:rPr lang="en-CA" sz="1200" dirty="0"/>
              <a:t>— a system of pipes (separate from sanitary sewers) that carry only water runoff from building and land surfaces </a:t>
            </a:r>
          </a:p>
          <a:p>
            <a:pPr lvl="0"/>
            <a:endParaRPr lang="en-CA" sz="1200" dirty="0"/>
          </a:p>
          <a:p>
            <a:pPr lvl="0"/>
            <a:r>
              <a:rPr lang="en-CA" sz="1200" b="1" dirty="0"/>
              <a:t>Impervious surfaces </a:t>
            </a:r>
            <a:r>
              <a:rPr lang="en-CA" sz="1200" dirty="0"/>
              <a:t>— surfaces that resist the absorption of water into the ground like concrete, roads, asphalt, bricks, stone, and rooftops — and these surfaces then contribute to the increased amount of runoff and stormwater surges</a:t>
            </a:r>
          </a:p>
          <a:p>
            <a:pPr lvl="0"/>
            <a:endParaRPr lang="en-CA" sz="1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7200000" cy="707400"/>
          </a:xfr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CA" dirty="0"/>
              <a:t>Litter &amp; Floating Debris</a:t>
            </a:r>
          </a:p>
        </p:txBody>
      </p:sp>
      <p:sp>
        <p:nvSpPr>
          <p:cNvPr id="99" name="Google Shape;99;p18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7200000" cy="3302700"/>
          </a:xfr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CA" b="1" dirty="0"/>
              <a:t>Litter on our streets </a:t>
            </a:r>
            <a:r>
              <a:rPr lang="en-CA" dirty="0"/>
              <a:t>can be carried into streams.</a:t>
            </a:r>
          </a:p>
          <a:p>
            <a:endParaRPr lang="en-CA" dirty="0"/>
          </a:p>
          <a:p>
            <a:r>
              <a:rPr lang="en-CA" dirty="0"/>
              <a:t>Floating debris on water ways consists of </a:t>
            </a:r>
            <a:r>
              <a:rPr lang="en-CA" b="1" dirty="0"/>
              <a:t>mostly plastics, single-use foil wrappers, cigarette butts, fishing equipment</a:t>
            </a:r>
            <a:r>
              <a:rPr lang="en-CA" dirty="0"/>
              <a:t>, etc.</a:t>
            </a:r>
          </a:p>
          <a:p>
            <a:endParaRPr lang="en-CA" dirty="0"/>
          </a:p>
          <a:p>
            <a:r>
              <a:rPr lang="en-CA" b="1" dirty="0"/>
              <a:t>Microplastics</a:t>
            </a:r>
            <a:r>
              <a:rPr lang="en-CA" dirty="0"/>
              <a:t> (up to 5 millimetres in diameter) enter water systems when marine plastic litter breaks down and transported by run-off, leakage from production facilities, etc.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7200000" cy="707400"/>
          </a:xfr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CA" dirty="0"/>
              <a:t>Organic Pollution</a:t>
            </a:r>
          </a:p>
        </p:txBody>
      </p:sp>
      <p:sp>
        <p:nvSpPr>
          <p:cNvPr id="105" name="Google Shape;105;p19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7200000" cy="3302700"/>
          </a:xfr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CA" dirty="0"/>
              <a:t>Sewage, animal or plant-produced waste can contribute to organic pollution and affect the water quality.</a:t>
            </a:r>
          </a:p>
          <a:p>
            <a:endParaRPr lang="en-CA" dirty="0"/>
          </a:p>
          <a:p>
            <a:r>
              <a:rPr lang="en-CA" dirty="0"/>
              <a:t>An organic pollutant contains mainly carbon, hydrogen, and oxygen.</a:t>
            </a:r>
          </a:p>
          <a:p>
            <a:endParaRPr lang="en-CA" dirty="0"/>
          </a:p>
          <a:p>
            <a:r>
              <a:rPr lang="en-CA" dirty="0"/>
              <a:t>You can use </a:t>
            </a:r>
            <a:r>
              <a:rPr lang="en-CA" b="1" dirty="0"/>
              <a:t>biological indicators </a:t>
            </a:r>
            <a:r>
              <a:rPr lang="en-CA" dirty="0"/>
              <a:t>to determine the distance from the source of the pollution.</a:t>
            </a:r>
            <a:endParaRPr lang="en-CA" dirty="0">
              <a:sym typeface="Century Gothic"/>
            </a:endParaRPr>
          </a:p>
          <a:p>
            <a:pPr lvl="0"/>
            <a:endParaRPr lang="en-CA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7200000" cy="707400"/>
          </a:xfr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CA" dirty="0"/>
              <a:t>Inorganic Plant Nutrients</a:t>
            </a:r>
          </a:p>
        </p:txBody>
      </p:sp>
      <p:sp>
        <p:nvSpPr>
          <p:cNvPr id="111" name="Google Shape;111;p20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7200000" cy="3302700"/>
          </a:xfr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CA" dirty="0"/>
              <a:t>Soil erosion and land run-off can contribute to high levels of nitrates and phosphates in streams. </a:t>
            </a:r>
          </a:p>
          <a:p>
            <a:endParaRPr lang="en-CA" dirty="0"/>
          </a:p>
          <a:p>
            <a:r>
              <a:rPr lang="en-CA" dirty="0"/>
              <a:t>As a result, an increase in nutrients in water can lead to </a:t>
            </a:r>
            <a:r>
              <a:rPr lang="en-CA" b="1" dirty="0"/>
              <a:t>eutrophication</a:t>
            </a:r>
            <a:r>
              <a:rPr lang="en-CA" dirty="0"/>
              <a:t>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21"/>
          <p:cNvSpPr txBox="1">
            <a:spLocks noGrp="1"/>
          </p:cNvSpPr>
          <p:nvPr>
            <p:ph type="title"/>
          </p:nvPr>
        </p:nvSpPr>
        <p:spPr>
          <a:xfrm>
            <a:off x="311702" y="480649"/>
            <a:ext cx="3240968" cy="755700"/>
          </a:xfr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CA"/>
              <a:t>Toxic Metals</a:t>
            </a:r>
          </a:p>
        </p:txBody>
      </p:sp>
      <p:sp>
        <p:nvSpPr>
          <p:cNvPr id="117" name="Google Shape;117;p21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3240969" cy="3179400"/>
          </a:xfr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CA" sz="1200" dirty="0"/>
              <a:t>Some metals like mercury can be toxic to organisms. </a:t>
            </a:r>
          </a:p>
          <a:p>
            <a:endParaRPr lang="en-CA" sz="1200" dirty="0"/>
          </a:p>
          <a:p>
            <a:r>
              <a:rPr lang="en-CA" sz="1200" dirty="0"/>
              <a:t>Mercury comes from burning coal, and smoke particles fall into water systems. When it is in the form of methylmercury, the metal can </a:t>
            </a:r>
            <a:r>
              <a:rPr lang="en-CA" sz="1200" b="1" dirty="0"/>
              <a:t>bioaccumulate and </a:t>
            </a:r>
            <a:r>
              <a:rPr lang="en-CA" sz="1200" b="1" dirty="0" err="1"/>
              <a:t>biomagnify</a:t>
            </a:r>
            <a:r>
              <a:rPr lang="en-CA" sz="1200" dirty="0"/>
              <a:t> in marine organisms. </a:t>
            </a:r>
          </a:p>
          <a:p>
            <a:endParaRPr lang="en-CA" sz="1200" dirty="0"/>
          </a:p>
          <a:p>
            <a:r>
              <a:rPr lang="en-CA" sz="1200" dirty="0"/>
              <a:t>As a result, we are often told to reduce consumption of top predators like tuna, marlin, or swordfish.</a:t>
            </a:r>
          </a:p>
        </p:txBody>
      </p:sp>
      <p:pic>
        <p:nvPicPr>
          <p:cNvPr id="3" name="Picture 2" descr="A diagram of a fish&#10;&#10;AI-generated content may be incorrect.">
            <a:extLst>
              <a:ext uri="{FF2B5EF4-FFF2-40B4-BE49-F238E27FC236}">
                <a16:creationId xmlns:a16="http://schemas.microsoft.com/office/drawing/2014/main" id="{D2C40864-26B2-1907-6576-B20F39F515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3601" y="245514"/>
            <a:ext cx="4120399" cy="4807133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ropic">
  <a:themeElements>
    <a:clrScheme name="ENBS">
      <a:dk1>
        <a:srgbClr val="0F6680"/>
      </a:dk1>
      <a:lt1>
        <a:srgbClr val="FFFFFF"/>
      </a:lt1>
      <a:dk2>
        <a:srgbClr val="465559"/>
      </a:dk2>
      <a:lt2>
        <a:srgbClr val="CEE2C9"/>
      </a:lt2>
      <a:accent1>
        <a:srgbClr val="F1F276"/>
      </a:accent1>
      <a:accent2>
        <a:srgbClr val="95B3AB"/>
      </a:accent2>
      <a:accent3>
        <a:srgbClr val="E6EDF2"/>
      </a:accent3>
      <a:accent4>
        <a:srgbClr val="888888"/>
      </a:accent4>
      <a:accent5>
        <a:srgbClr val="998888"/>
      </a:accent5>
      <a:accent6>
        <a:srgbClr val="889988"/>
      </a:accent6>
      <a:hlink>
        <a:srgbClr val="006690"/>
      </a:hlink>
      <a:folHlink>
        <a:srgbClr val="006690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136</TotalTime>
  <Words>930</Words>
  <Application>Microsoft Macintosh PowerPoint</Application>
  <PresentationFormat>On-screen Show (16:9)</PresentationFormat>
  <Paragraphs>96</Paragraphs>
  <Slides>20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Arial</vt:lpstr>
      <vt:lpstr>Georgia</vt:lpstr>
      <vt:lpstr>Open Sans</vt:lpstr>
      <vt:lpstr>Century Gothic</vt:lpstr>
      <vt:lpstr>Calibri</vt:lpstr>
      <vt:lpstr>Tropic</vt:lpstr>
      <vt:lpstr>Water Pollution</vt:lpstr>
      <vt:lpstr>Learning Objectives</vt:lpstr>
      <vt:lpstr>Which human actions affect the quality of water in urban streams?</vt:lpstr>
      <vt:lpstr>PowerPoint Presentation</vt:lpstr>
      <vt:lpstr>Water Pollution</vt:lpstr>
      <vt:lpstr>Litter &amp; Floating Debris</vt:lpstr>
      <vt:lpstr>Organic Pollution</vt:lpstr>
      <vt:lpstr>Inorganic Plant Nutrients</vt:lpstr>
      <vt:lpstr>Toxic Metals</vt:lpstr>
      <vt:lpstr>Suspended Solids</vt:lpstr>
      <vt:lpstr>Synthetic Compounds</vt:lpstr>
      <vt:lpstr>Pathogens</vt:lpstr>
      <vt:lpstr>Biological Pollutants</vt:lpstr>
      <vt:lpstr>Noise &amp; Light Pollution</vt:lpstr>
      <vt:lpstr>Common Sources of Water Contaminants</vt:lpstr>
      <vt:lpstr>Common Sources of Water Contaminants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Emrys Miller</cp:lastModifiedBy>
  <cp:revision>20</cp:revision>
  <dcterms:modified xsi:type="dcterms:W3CDTF">2025-02-15T01:09:24Z</dcterms:modified>
</cp:coreProperties>
</file>